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handoutMasterIdLst>
    <p:handoutMasterId r:id="rId5"/>
  </p:handoutMasterIdLst>
  <p:sldIdLst>
    <p:sldId id="258" r:id="rId3"/>
    <p:sldId id="257" r:id="rId4"/>
  </p:sldIdLst>
  <p:sldSz cx="9906000" cy="6858000" type="A4"/>
  <p:notesSz cx="6797675" cy="992822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D2EEF2"/>
    <a:srgbClr val="66FF99"/>
    <a:srgbClr val="99FF99"/>
    <a:srgbClr val="99FFCC"/>
    <a:srgbClr val="66FFCC"/>
    <a:srgbClr val="99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1932" y="11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defTabSz="914472" eaLnBrk="1" hangingPunct="1">
              <a:defRPr sz="1200" baseline="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defTabSz="914472" eaLnBrk="1" hangingPunct="1">
              <a:defRPr sz="1200" baseline="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defTabSz="914472" eaLnBrk="1" hangingPunct="1">
              <a:defRPr sz="1200" baseline="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defTabSz="914472" eaLnBrk="1" hangingPunct="1">
              <a:defRPr sz="1200" baseline="0"/>
            </a:lvl1pPr>
          </a:lstStyle>
          <a:p>
            <a:pPr>
              <a:defRPr/>
            </a:pPr>
            <a:fld id="{12F5828F-230D-4D94-957E-35806493D89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 smtClean="0"/>
              <a:t>Click to edit Master subtitle style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1FE78-7AAD-4806-AB72-C3A83AA7327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60641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28384-F2F0-432E-BC1D-0C244D56EE9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94258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8093A-9AC7-4B09-BA18-E9C1A4F6BC7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6738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 smtClean="0"/>
              <a:t>Click to edit Master subtitle style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297FE7-CA95-4098-A6AC-30037FC2127D}" type="slidenum">
              <a:rPr kumimoji="0" lang="pt-BR" altLang="pt-B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alt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1873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29C1C7D-5EF1-401F-B662-EBFE05F15EAD}" type="slidenum">
              <a:rPr kumimoji="0" lang="pt-BR" altLang="pt-B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alt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4617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E3EC72-D1A7-4CDD-B52C-4FD4B16286BD}" type="slidenum">
              <a:rPr kumimoji="0" lang="pt-BR" altLang="pt-B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alt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6963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D98EA9-815C-479F-BEDC-ED4844C6E86B}" type="slidenum">
              <a:rPr kumimoji="0" lang="pt-BR" altLang="pt-B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alt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0639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7866FF-A772-44BB-A472-4B71C7A8D739}" type="slidenum">
              <a:rPr kumimoji="0" lang="pt-BR" altLang="pt-B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alt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6168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CB09AC5-243D-42BC-82E9-AEF4E6225D2F}" type="slidenum">
              <a:rPr kumimoji="0" lang="pt-BR" altLang="pt-B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alt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67348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4B363C-7A39-4085-8AE5-A4D094B3749F}" type="slidenum">
              <a:rPr kumimoji="0" lang="pt-BR" altLang="pt-B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alt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09852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D6ED3D-566A-403F-9D69-7881DC62F28E}" type="slidenum">
              <a:rPr kumimoji="0" lang="pt-BR" altLang="pt-B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alt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467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C4959-1953-4FC4-AB0D-2429B1E1D87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45597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28B401-5733-4B03-A365-A35DEFC6CFD9}" type="slidenum">
              <a:rPr kumimoji="0" lang="pt-BR" altLang="pt-B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alt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9708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AA8F59-CD46-4F9C-8529-4CD3043502EF}" type="slidenum">
              <a:rPr kumimoji="0" lang="pt-BR" altLang="pt-B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alt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3145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F4B9C9-D89A-41D1-976E-2B35468E10DE}" type="slidenum">
              <a:rPr kumimoji="0" lang="pt-BR" altLang="pt-B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alt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230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82B07-6139-4C12-AF0C-39A26A9F4A1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8726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F10AA-5443-44F7-B012-D236F758D30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0380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BE368-8F55-42D3-BCEA-098C86A7422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6759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B2C5F-ECFB-43BC-8CEF-7BAF2518CAB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6659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15155-F2EE-4CAC-8550-FE789B70156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0695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21ACB-0CD2-43CD-8681-559474DE509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8422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5D061-6607-42C4-969B-787D2479B17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3411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aseline="0">
                <a:latin typeface="Times New Roman" pitchFamily="-65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aseline="0">
                <a:latin typeface="Times New Roman" pitchFamily="-65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aseline="0"/>
            </a:lvl1pPr>
          </a:lstStyle>
          <a:p>
            <a:pPr>
              <a:defRPr/>
            </a:pPr>
            <a:fld id="{8F088EAC-7A09-4FA5-AA98-6648B44BD06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-65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-65" charset="0"/>
                <a:ea typeface="+mn-ea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MS PGothic" panose="020B0600070205080204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D9049C-8971-4275-B407-CCDB50C71209}" type="slidenum">
              <a:rPr kumimoji="0" lang="pt-BR" altLang="pt-B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alt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665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anose="020B0600070205080204" pitchFamily="34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  <a:ea typeface="ＭＳ Ｐゴシック" panose="020B0600070205080204" pitchFamily="34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  <a:ea typeface="ＭＳ Ｐゴシック" panose="020B0600070205080204" pitchFamily="34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  <a:ea typeface="ＭＳ Ｐゴシック" panose="020B0600070205080204" pitchFamily="34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  <a:ea typeface="ＭＳ Ｐゴシック" panose="020B0600070205080204" pitchFamily="34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3"/>
          <p:cNvSpPr>
            <a:spLocks noChangeArrowheads="1"/>
          </p:cNvSpPr>
          <p:nvPr/>
        </p:nvSpPr>
        <p:spPr bwMode="auto">
          <a:xfrm>
            <a:off x="1354137" y="638003"/>
            <a:ext cx="779463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076" name="AutoShape 6"/>
          <p:cNvSpPr>
            <a:spLocks noChangeArrowheads="1"/>
          </p:cNvSpPr>
          <p:nvPr/>
        </p:nvSpPr>
        <p:spPr bwMode="auto">
          <a:xfrm>
            <a:off x="5529177" y="1344494"/>
            <a:ext cx="719138" cy="431800"/>
          </a:xfrm>
          <a:prstGeom prst="roundRect">
            <a:avLst>
              <a:gd name="adj" fmla="val 16667"/>
            </a:avLst>
          </a:prstGeom>
          <a:noFill/>
          <a:ln w="31750">
            <a:solidFill>
              <a:schemeClr val="accent6">
                <a:lumMod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078" name="AutoShape 9"/>
          <p:cNvSpPr>
            <a:spLocks noChangeArrowheads="1"/>
          </p:cNvSpPr>
          <p:nvPr/>
        </p:nvSpPr>
        <p:spPr bwMode="auto">
          <a:xfrm>
            <a:off x="236566" y="2723133"/>
            <a:ext cx="717550" cy="57626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080" name="Line 44"/>
          <p:cNvSpPr>
            <a:spLocks noChangeShapeType="1"/>
          </p:cNvSpPr>
          <p:nvPr/>
        </p:nvSpPr>
        <p:spPr bwMode="auto">
          <a:xfrm>
            <a:off x="962634" y="4176951"/>
            <a:ext cx="423008" cy="51426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081" name="Line 45"/>
          <p:cNvSpPr>
            <a:spLocks noChangeShapeType="1"/>
          </p:cNvSpPr>
          <p:nvPr/>
        </p:nvSpPr>
        <p:spPr bwMode="auto">
          <a:xfrm>
            <a:off x="962633" y="4165985"/>
            <a:ext cx="431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086" name="Line 53"/>
          <p:cNvSpPr>
            <a:spLocks noChangeShapeType="1"/>
          </p:cNvSpPr>
          <p:nvPr/>
        </p:nvSpPr>
        <p:spPr bwMode="auto">
          <a:xfrm>
            <a:off x="2120524" y="4111624"/>
            <a:ext cx="622301" cy="44546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087" name="Line 55"/>
          <p:cNvSpPr>
            <a:spLocks noChangeShapeType="1"/>
          </p:cNvSpPr>
          <p:nvPr/>
        </p:nvSpPr>
        <p:spPr bwMode="auto">
          <a:xfrm>
            <a:off x="2120900" y="4818063"/>
            <a:ext cx="622300" cy="4397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088" name="Line 61"/>
          <p:cNvSpPr>
            <a:spLocks noChangeShapeType="1"/>
          </p:cNvSpPr>
          <p:nvPr/>
        </p:nvSpPr>
        <p:spPr bwMode="auto">
          <a:xfrm flipV="1">
            <a:off x="3478213" y="4576763"/>
            <a:ext cx="6048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089" name="Line 62"/>
          <p:cNvSpPr>
            <a:spLocks noChangeShapeType="1"/>
          </p:cNvSpPr>
          <p:nvPr/>
        </p:nvSpPr>
        <p:spPr bwMode="auto">
          <a:xfrm>
            <a:off x="2114553" y="4818063"/>
            <a:ext cx="195579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090" name="Line 66"/>
          <p:cNvSpPr>
            <a:spLocks noChangeShapeType="1"/>
          </p:cNvSpPr>
          <p:nvPr/>
        </p:nvSpPr>
        <p:spPr bwMode="auto">
          <a:xfrm>
            <a:off x="2114551" y="1546170"/>
            <a:ext cx="1930859" cy="118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091" name="Line 75"/>
          <p:cNvSpPr>
            <a:spLocks noChangeShapeType="1"/>
          </p:cNvSpPr>
          <p:nvPr/>
        </p:nvSpPr>
        <p:spPr bwMode="auto">
          <a:xfrm flipH="1" flipV="1">
            <a:off x="5863358" y="3188422"/>
            <a:ext cx="1" cy="18977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092" name="Line 79"/>
          <p:cNvSpPr>
            <a:spLocks noChangeShapeType="1"/>
          </p:cNvSpPr>
          <p:nvPr/>
        </p:nvSpPr>
        <p:spPr bwMode="auto">
          <a:xfrm>
            <a:off x="3473824" y="2640104"/>
            <a:ext cx="32400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093" name="Line 84"/>
          <p:cNvSpPr>
            <a:spLocks noChangeShapeType="1"/>
          </p:cNvSpPr>
          <p:nvPr/>
        </p:nvSpPr>
        <p:spPr bwMode="auto">
          <a:xfrm flipV="1">
            <a:off x="3477749" y="2422524"/>
            <a:ext cx="598953" cy="21209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094" name="AutoShape 86"/>
          <p:cNvSpPr>
            <a:spLocks noChangeArrowheads="1"/>
          </p:cNvSpPr>
          <p:nvPr/>
        </p:nvSpPr>
        <p:spPr bwMode="auto">
          <a:xfrm>
            <a:off x="239713" y="2058004"/>
            <a:ext cx="717550" cy="57626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095" name="AutoShape 87"/>
          <p:cNvSpPr>
            <a:spLocks noChangeArrowheads="1"/>
          </p:cNvSpPr>
          <p:nvPr/>
        </p:nvSpPr>
        <p:spPr bwMode="auto">
          <a:xfrm>
            <a:off x="236657" y="3971777"/>
            <a:ext cx="717550" cy="64928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096" name="AutoShape 88"/>
          <p:cNvSpPr>
            <a:spLocks noChangeArrowheads="1"/>
          </p:cNvSpPr>
          <p:nvPr/>
        </p:nvSpPr>
        <p:spPr bwMode="auto">
          <a:xfrm>
            <a:off x="246182" y="4742262"/>
            <a:ext cx="717550" cy="5048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097" name="AutoShape 89"/>
          <p:cNvSpPr>
            <a:spLocks noChangeArrowheads="1"/>
          </p:cNvSpPr>
          <p:nvPr/>
        </p:nvSpPr>
        <p:spPr bwMode="auto">
          <a:xfrm>
            <a:off x="1389063" y="1265238"/>
            <a:ext cx="720725" cy="50323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098" name="AutoShape 90"/>
          <p:cNvSpPr>
            <a:spLocks noChangeArrowheads="1"/>
          </p:cNvSpPr>
          <p:nvPr/>
        </p:nvSpPr>
        <p:spPr bwMode="auto">
          <a:xfrm>
            <a:off x="1414463" y="1917343"/>
            <a:ext cx="719137" cy="4953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099" name="AutoShape 91"/>
          <p:cNvSpPr>
            <a:spLocks noChangeArrowheads="1"/>
          </p:cNvSpPr>
          <p:nvPr/>
        </p:nvSpPr>
        <p:spPr bwMode="auto">
          <a:xfrm>
            <a:off x="1412875" y="3334374"/>
            <a:ext cx="720725" cy="455613"/>
          </a:xfrm>
          <a:prstGeom prst="roundRect">
            <a:avLst>
              <a:gd name="adj" fmla="val 16667"/>
            </a:avLst>
          </a:prstGeom>
          <a:noFill/>
          <a:ln w="31750">
            <a:solidFill>
              <a:schemeClr val="accent6">
                <a:lumMod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100" name="AutoShape 92"/>
          <p:cNvSpPr>
            <a:spLocks noChangeArrowheads="1"/>
          </p:cNvSpPr>
          <p:nvPr/>
        </p:nvSpPr>
        <p:spPr bwMode="auto">
          <a:xfrm>
            <a:off x="1389063" y="3911067"/>
            <a:ext cx="720725" cy="43021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101" name="AutoShape 93"/>
          <p:cNvSpPr>
            <a:spLocks noChangeArrowheads="1"/>
          </p:cNvSpPr>
          <p:nvPr/>
        </p:nvSpPr>
        <p:spPr bwMode="auto">
          <a:xfrm>
            <a:off x="1389063" y="4480384"/>
            <a:ext cx="720725" cy="55245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1200" cap="none" spc="0" normalizeH="0" baseline="-25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102" name="AutoShape 94"/>
          <p:cNvSpPr>
            <a:spLocks noChangeArrowheads="1"/>
          </p:cNvSpPr>
          <p:nvPr/>
        </p:nvSpPr>
        <p:spPr bwMode="auto">
          <a:xfrm>
            <a:off x="2757488" y="4992688"/>
            <a:ext cx="717550" cy="53975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103" name="AutoShape 95"/>
          <p:cNvSpPr>
            <a:spLocks noChangeArrowheads="1"/>
          </p:cNvSpPr>
          <p:nvPr/>
        </p:nvSpPr>
        <p:spPr bwMode="auto">
          <a:xfrm>
            <a:off x="2752725" y="4385802"/>
            <a:ext cx="719138" cy="354011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104" name="AutoShape 96"/>
          <p:cNvSpPr>
            <a:spLocks noChangeArrowheads="1"/>
          </p:cNvSpPr>
          <p:nvPr/>
        </p:nvSpPr>
        <p:spPr bwMode="auto">
          <a:xfrm>
            <a:off x="2727325" y="3757817"/>
            <a:ext cx="777875" cy="5461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105" name="AutoShape 97"/>
          <p:cNvSpPr>
            <a:spLocks noChangeArrowheads="1"/>
          </p:cNvSpPr>
          <p:nvPr/>
        </p:nvSpPr>
        <p:spPr bwMode="auto">
          <a:xfrm>
            <a:off x="2767388" y="3010822"/>
            <a:ext cx="719138" cy="437571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106" name="AutoShape 98"/>
          <p:cNvSpPr>
            <a:spLocks noChangeArrowheads="1"/>
          </p:cNvSpPr>
          <p:nvPr/>
        </p:nvSpPr>
        <p:spPr bwMode="auto">
          <a:xfrm>
            <a:off x="2757488" y="2116310"/>
            <a:ext cx="717550" cy="63658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107" name="AutoShape 99"/>
          <p:cNvSpPr>
            <a:spLocks noChangeArrowheads="1"/>
          </p:cNvSpPr>
          <p:nvPr/>
        </p:nvSpPr>
        <p:spPr bwMode="auto">
          <a:xfrm>
            <a:off x="4079875" y="2735263"/>
            <a:ext cx="720725" cy="54133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108" name="AutoShape 101"/>
          <p:cNvSpPr>
            <a:spLocks noChangeArrowheads="1"/>
          </p:cNvSpPr>
          <p:nvPr/>
        </p:nvSpPr>
        <p:spPr bwMode="auto">
          <a:xfrm>
            <a:off x="4076700" y="4494048"/>
            <a:ext cx="720725" cy="42545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110" name="AutoShape 104"/>
          <p:cNvSpPr>
            <a:spLocks noChangeArrowheads="1"/>
          </p:cNvSpPr>
          <p:nvPr/>
        </p:nvSpPr>
        <p:spPr bwMode="auto">
          <a:xfrm>
            <a:off x="5537200" y="762000"/>
            <a:ext cx="701675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0">
            <a:solidFill>
              <a:schemeClr val="accent6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113" name="AutoShape 107"/>
          <p:cNvSpPr>
            <a:spLocks noChangeArrowheads="1"/>
          </p:cNvSpPr>
          <p:nvPr/>
        </p:nvSpPr>
        <p:spPr bwMode="auto">
          <a:xfrm>
            <a:off x="5491163" y="3440863"/>
            <a:ext cx="781050" cy="609600"/>
          </a:xfrm>
          <a:prstGeom prst="roundRect">
            <a:avLst>
              <a:gd name="adj" fmla="val 16667"/>
            </a:avLst>
          </a:prstGeom>
          <a:noFill/>
          <a:ln w="31750">
            <a:solidFill>
              <a:schemeClr val="accent6">
                <a:lumMod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115" name="AutoShape 122"/>
          <p:cNvSpPr>
            <a:spLocks noChangeArrowheads="1"/>
          </p:cNvSpPr>
          <p:nvPr/>
        </p:nvSpPr>
        <p:spPr bwMode="auto">
          <a:xfrm>
            <a:off x="4076700" y="2133600"/>
            <a:ext cx="7239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116" name="Line 142"/>
          <p:cNvSpPr>
            <a:spLocks noChangeShapeType="1"/>
          </p:cNvSpPr>
          <p:nvPr/>
        </p:nvSpPr>
        <p:spPr bwMode="auto">
          <a:xfrm>
            <a:off x="2136776" y="885824"/>
            <a:ext cx="1926524" cy="137849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117" name="AutoShape 146"/>
          <p:cNvSpPr>
            <a:spLocks noChangeArrowheads="1"/>
          </p:cNvSpPr>
          <p:nvPr/>
        </p:nvSpPr>
        <p:spPr bwMode="auto">
          <a:xfrm>
            <a:off x="4051761" y="1394576"/>
            <a:ext cx="74295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QFL1212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Química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Analítica II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(4T+4L+2A)</a:t>
            </a:r>
          </a:p>
        </p:txBody>
      </p:sp>
      <p:sp>
        <p:nvSpPr>
          <p:cNvPr id="3118" name="Line 148"/>
          <p:cNvSpPr>
            <a:spLocks noChangeShapeType="1"/>
          </p:cNvSpPr>
          <p:nvPr/>
        </p:nvSpPr>
        <p:spPr bwMode="auto">
          <a:xfrm flipV="1">
            <a:off x="4813297" y="1546170"/>
            <a:ext cx="710109" cy="72424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119" name="Line 198"/>
          <p:cNvSpPr>
            <a:spLocks noChangeShapeType="1"/>
          </p:cNvSpPr>
          <p:nvPr/>
        </p:nvSpPr>
        <p:spPr bwMode="auto">
          <a:xfrm>
            <a:off x="304800" y="6172200"/>
            <a:ext cx="412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120" name="Line 215"/>
          <p:cNvSpPr>
            <a:spLocks noChangeShapeType="1"/>
          </p:cNvSpPr>
          <p:nvPr/>
        </p:nvSpPr>
        <p:spPr bwMode="auto">
          <a:xfrm>
            <a:off x="304800" y="6329363"/>
            <a:ext cx="41275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321" name="Text Box 273"/>
          <p:cNvSpPr txBox="1">
            <a:spLocks noChangeArrowheads="1"/>
          </p:cNvSpPr>
          <p:nvPr/>
        </p:nvSpPr>
        <p:spPr bwMode="auto">
          <a:xfrm>
            <a:off x="257175" y="5867400"/>
            <a:ext cx="5686425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700" b="1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LEGENDA:</a:t>
            </a:r>
            <a:r>
              <a:rPr kumimoji="0" lang="pt-BR" altLang="pt-BR" sz="700" b="1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800" b="1" i="0" u="sng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7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                Requisito Forte: </a:t>
            </a:r>
            <a:r>
              <a:rPr kumimoji="0" lang="pt-BR" altLang="pt-BR" sz="7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Exige aprovação para cursar as disciplinas seguintes.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7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                </a:t>
            </a:r>
            <a:r>
              <a:rPr kumimoji="0" lang="pt-BR" altLang="pt-BR" sz="7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Disciplina Conjunto:</a:t>
            </a:r>
            <a:r>
              <a:rPr kumimoji="0" lang="pt-BR" altLang="pt-BR" sz="7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 Exige matrícula simultânea e avaliação em separado.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7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(   )</a:t>
            </a:r>
            <a:r>
              <a:rPr kumimoji="0" lang="pt-BR" altLang="pt-BR" sz="7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 - créditos da disciplina       </a:t>
            </a:r>
            <a:r>
              <a:rPr kumimoji="0" lang="pt-BR" altLang="pt-BR" sz="7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T</a:t>
            </a:r>
            <a:r>
              <a:rPr kumimoji="0" lang="pt-BR" altLang="pt-BR" sz="7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 - Teoria      </a:t>
            </a:r>
            <a:r>
              <a:rPr kumimoji="0" lang="pt-BR" altLang="pt-BR" sz="7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L</a:t>
            </a:r>
            <a:r>
              <a:rPr kumimoji="0" lang="pt-BR" altLang="pt-BR" sz="7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 - Laboratório        </a:t>
            </a:r>
            <a:r>
              <a:rPr kumimoji="0" lang="pt-BR" altLang="pt-BR" sz="7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A</a:t>
            </a:r>
            <a:r>
              <a:rPr kumimoji="0" lang="pt-BR" altLang="pt-BR" sz="7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 - Atividade </a:t>
            </a:r>
            <a:r>
              <a:rPr kumimoji="0" lang="pt-BR" altLang="pt-BR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 </a:t>
            </a:r>
            <a:r>
              <a:rPr kumimoji="0" lang="pt-BR" altLang="pt-BR" sz="7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	</a:t>
            </a:r>
          </a:p>
        </p:txBody>
      </p:sp>
      <p:sp>
        <p:nvSpPr>
          <p:cNvPr id="3124" name="AutoShape 274"/>
          <p:cNvSpPr>
            <a:spLocks noChangeArrowheads="1"/>
          </p:cNvSpPr>
          <p:nvPr/>
        </p:nvSpPr>
        <p:spPr bwMode="auto">
          <a:xfrm>
            <a:off x="152400" y="5791200"/>
            <a:ext cx="3810000" cy="89376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125" name="AutoShape 275"/>
          <p:cNvSpPr>
            <a:spLocks noChangeArrowheads="1"/>
          </p:cNvSpPr>
          <p:nvPr/>
        </p:nvSpPr>
        <p:spPr bwMode="auto">
          <a:xfrm>
            <a:off x="4191000" y="5791200"/>
            <a:ext cx="1793875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324" name="Text Box 276"/>
          <p:cNvSpPr txBox="1">
            <a:spLocks noChangeArrowheads="1"/>
          </p:cNvSpPr>
          <p:nvPr/>
        </p:nvSpPr>
        <p:spPr bwMode="auto">
          <a:xfrm>
            <a:off x="4114800" y="5791200"/>
            <a:ext cx="18161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Prazo para Conclusão: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Ideal: 8 semestres</a:t>
            </a:r>
          </a:p>
          <a:p>
            <a:pPr marL="0" marR="0" lvl="0" indent="0" algn="ctr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Mínimo: 7 semestres</a:t>
            </a:r>
          </a:p>
          <a:p>
            <a:pPr marL="0" marR="0" lvl="0" indent="0" algn="ctr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Máximo: 12 semestres</a:t>
            </a:r>
          </a:p>
        </p:txBody>
      </p:sp>
      <p:sp>
        <p:nvSpPr>
          <p:cNvPr id="3127" name="Line 327"/>
          <p:cNvSpPr>
            <a:spLocks noChangeShapeType="1"/>
          </p:cNvSpPr>
          <p:nvPr/>
        </p:nvSpPr>
        <p:spPr bwMode="auto">
          <a:xfrm flipV="1">
            <a:off x="4794251" y="972073"/>
            <a:ext cx="729789" cy="674866"/>
          </a:xfrm>
          <a:prstGeom prst="line">
            <a:avLst/>
          </a:prstGeom>
          <a:noFill/>
          <a:ln w="9525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129" name="Text Box 434"/>
          <p:cNvSpPr txBox="1">
            <a:spLocks noChangeArrowheads="1"/>
          </p:cNvSpPr>
          <p:nvPr/>
        </p:nvSpPr>
        <p:spPr bwMode="auto">
          <a:xfrm>
            <a:off x="457489" y="327544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1º</a:t>
            </a:r>
          </a:p>
        </p:txBody>
      </p:sp>
      <p:sp>
        <p:nvSpPr>
          <p:cNvPr id="3130" name="Text Box 435"/>
          <p:cNvSpPr txBox="1">
            <a:spLocks noChangeArrowheads="1"/>
          </p:cNvSpPr>
          <p:nvPr/>
        </p:nvSpPr>
        <p:spPr bwMode="auto">
          <a:xfrm>
            <a:off x="1610014" y="335482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2º</a:t>
            </a:r>
          </a:p>
        </p:txBody>
      </p:sp>
      <p:sp>
        <p:nvSpPr>
          <p:cNvPr id="3131" name="Text Box 436"/>
          <p:cNvSpPr txBox="1">
            <a:spLocks noChangeArrowheads="1"/>
          </p:cNvSpPr>
          <p:nvPr/>
        </p:nvSpPr>
        <p:spPr bwMode="auto">
          <a:xfrm>
            <a:off x="2978439" y="335482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3º</a:t>
            </a:r>
          </a:p>
        </p:txBody>
      </p:sp>
      <p:sp>
        <p:nvSpPr>
          <p:cNvPr id="3132" name="Text Box 437"/>
          <p:cNvSpPr txBox="1">
            <a:spLocks noChangeArrowheads="1"/>
          </p:cNvSpPr>
          <p:nvPr/>
        </p:nvSpPr>
        <p:spPr bwMode="auto">
          <a:xfrm>
            <a:off x="4329402" y="335482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4º</a:t>
            </a:r>
          </a:p>
        </p:txBody>
      </p:sp>
      <p:sp>
        <p:nvSpPr>
          <p:cNvPr id="3133" name="Text Box 438"/>
          <p:cNvSpPr txBox="1">
            <a:spLocks noChangeArrowheads="1"/>
          </p:cNvSpPr>
          <p:nvPr/>
        </p:nvSpPr>
        <p:spPr bwMode="auto">
          <a:xfrm>
            <a:off x="5697827" y="335482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5º</a:t>
            </a:r>
          </a:p>
        </p:txBody>
      </p:sp>
      <p:sp>
        <p:nvSpPr>
          <p:cNvPr id="3134" name="Text Box 439"/>
          <p:cNvSpPr txBox="1">
            <a:spLocks noChangeArrowheads="1"/>
          </p:cNvSpPr>
          <p:nvPr/>
        </p:nvSpPr>
        <p:spPr bwMode="auto">
          <a:xfrm>
            <a:off x="6994814" y="335482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6º</a:t>
            </a:r>
          </a:p>
        </p:txBody>
      </p:sp>
      <p:sp>
        <p:nvSpPr>
          <p:cNvPr id="3135" name="Text Box 440"/>
          <p:cNvSpPr txBox="1">
            <a:spLocks noChangeArrowheads="1"/>
          </p:cNvSpPr>
          <p:nvPr/>
        </p:nvSpPr>
        <p:spPr bwMode="auto">
          <a:xfrm>
            <a:off x="8071771" y="335482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7º</a:t>
            </a:r>
          </a:p>
        </p:txBody>
      </p:sp>
      <p:sp>
        <p:nvSpPr>
          <p:cNvPr id="3136" name="Text Box 441"/>
          <p:cNvSpPr txBox="1">
            <a:spLocks noChangeArrowheads="1"/>
          </p:cNvSpPr>
          <p:nvPr/>
        </p:nvSpPr>
        <p:spPr bwMode="auto">
          <a:xfrm>
            <a:off x="9198521" y="335482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8º</a:t>
            </a:r>
          </a:p>
        </p:txBody>
      </p:sp>
      <p:sp>
        <p:nvSpPr>
          <p:cNvPr id="3137" name="AutoShape 7"/>
          <p:cNvSpPr>
            <a:spLocks noChangeArrowheads="1"/>
          </p:cNvSpPr>
          <p:nvPr/>
        </p:nvSpPr>
        <p:spPr bwMode="auto">
          <a:xfrm>
            <a:off x="236657" y="3388114"/>
            <a:ext cx="719138" cy="48418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140" name="Line 48"/>
          <p:cNvSpPr>
            <a:spLocks noChangeShapeType="1"/>
          </p:cNvSpPr>
          <p:nvPr/>
        </p:nvSpPr>
        <p:spPr bwMode="auto">
          <a:xfrm>
            <a:off x="3475037" y="2652805"/>
            <a:ext cx="600075" cy="33432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141" name="AutoShape 7"/>
          <p:cNvSpPr>
            <a:spLocks noChangeArrowheads="1"/>
          </p:cNvSpPr>
          <p:nvPr/>
        </p:nvSpPr>
        <p:spPr bwMode="auto">
          <a:xfrm>
            <a:off x="5530389" y="1907766"/>
            <a:ext cx="725488" cy="5000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0">
            <a:solidFill>
              <a:schemeClr val="accent6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142" name="Line 84"/>
          <p:cNvSpPr>
            <a:spLocks noChangeShapeType="1"/>
          </p:cNvSpPr>
          <p:nvPr/>
        </p:nvSpPr>
        <p:spPr bwMode="auto">
          <a:xfrm flipV="1">
            <a:off x="4810125" y="2270416"/>
            <a:ext cx="685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143" name="Line 84"/>
          <p:cNvSpPr>
            <a:spLocks noChangeShapeType="1"/>
          </p:cNvSpPr>
          <p:nvPr/>
        </p:nvSpPr>
        <p:spPr bwMode="auto">
          <a:xfrm flipV="1">
            <a:off x="3491289" y="3374676"/>
            <a:ext cx="3208797" cy="285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144" name="Line 79"/>
          <p:cNvSpPr>
            <a:spLocks noChangeShapeType="1"/>
          </p:cNvSpPr>
          <p:nvPr/>
        </p:nvSpPr>
        <p:spPr bwMode="auto">
          <a:xfrm>
            <a:off x="3502489" y="4124615"/>
            <a:ext cx="31638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151" name="Line 84"/>
          <p:cNvSpPr>
            <a:spLocks noChangeShapeType="1"/>
          </p:cNvSpPr>
          <p:nvPr/>
        </p:nvSpPr>
        <p:spPr bwMode="auto">
          <a:xfrm>
            <a:off x="6285750" y="3735513"/>
            <a:ext cx="158787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155" name="Text Box 8"/>
          <p:cNvSpPr txBox="1">
            <a:spLocks noChangeArrowheads="1"/>
          </p:cNvSpPr>
          <p:nvPr/>
        </p:nvSpPr>
        <p:spPr bwMode="auto">
          <a:xfrm>
            <a:off x="238125" y="2081170"/>
            <a:ext cx="71913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QFL2101</a:t>
            </a:r>
            <a:endParaRPr kumimoji="0" lang="pt-BR" altLang="pt-BR" sz="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Laboratório de Química</a:t>
            </a:r>
            <a:endParaRPr kumimoji="0" lang="pt-BR" altLang="pt-BR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Geral 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</a:t>
            </a:r>
            <a:r>
              <a:rPr kumimoji="0" lang="pt-BR" altLang="pt-BR" sz="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4L+1A</a:t>
            </a:r>
            <a:r>
              <a:rPr kumimoji="0" lang="pt-BR" altLang="pt-BR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)</a:t>
            </a:r>
          </a:p>
        </p:txBody>
      </p:sp>
      <p:sp>
        <p:nvSpPr>
          <p:cNvPr id="3156" name="Text Box 10"/>
          <p:cNvSpPr txBox="1">
            <a:spLocks noChangeArrowheads="1"/>
          </p:cNvSpPr>
          <p:nvPr/>
        </p:nvSpPr>
        <p:spPr bwMode="auto">
          <a:xfrm>
            <a:off x="165129" y="2723133"/>
            <a:ext cx="8636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QFL1102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Fundamentos de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Química Experimental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(2L + 1A)</a:t>
            </a:r>
          </a:p>
        </p:txBody>
      </p:sp>
      <p:sp>
        <p:nvSpPr>
          <p:cNvPr id="3157" name="Text Box 11"/>
          <p:cNvSpPr txBox="1">
            <a:spLocks noChangeArrowheads="1"/>
          </p:cNvSpPr>
          <p:nvPr/>
        </p:nvSpPr>
        <p:spPr bwMode="auto">
          <a:xfrm>
            <a:off x="163632" y="4068614"/>
            <a:ext cx="863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MAT2110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Cálculo 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para Química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(6T)</a:t>
            </a:r>
          </a:p>
        </p:txBody>
      </p:sp>
      <p:sp>
        <p:nvSpPr>
          <p:cNvPr id="3158" name="Text Box 12"/>
          <p:cNvSpPr txBox="1">
            <a:spLocks noChangeArrowheads="1"/>
          </p:cNvSpPr>
          <p:nvPr/>
        </p:nvSpPr>
        <p:spPr bwMode="auto">
          <a:xfrm>
            <a:off x="173157" y="4762439"/>
            <a:ext cx="865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MAT2116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Álgebra Linear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para Química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(4T)</a:t>
            </a:r>
          </a:p>
        </p:txBody>
      </p:sp>
      <p:sp>
        <p:nvSpPr>
          <p:cNvPr id="3159" name="Text Box 28"/>
          <p:cNvSpPr txBox="1">
            <a:spLocks noChangeArrowheads="1"/>
          </p:cNvSpPr>
          <p:nvPr/>
        </p:nvSpPr>
        <p:spPr bwMode="auto">
          <a:xfrm>
            <a:off x="194631" y="3394839"/>
            <a:ext cx="803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4310256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Laboratório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de Física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(2L)</a:t>
            </a:r>
          </a:p>
        </p:txBody>
      </p:sp>
      <p:sp>
        <p:nvSpPr>
          <p:cNvPr id="3160" name="Text Box 15"/>
          <p:cNvSpPr txBox="1">
            <a:spLocks noChangeArrowheads="1"/>
          </p:cNvSpPr>
          <p:nvPr/>
        </p:nvSpPr>
        <p:spPr bwMode="auto">
          <a:xfrm>
            <a:off x="1487488" y="3329612"/>
            <a:ext cx="5969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MAE0116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Noções de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Estatística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(4T)</a:t>
            </a:r>
          </a:p>
        </p:txBody>
      </p:sp>
      <p:sp>
        <p:nvSpPr>
          <p:cNvPr id="3161" name="Text Box 118"/>
          <p:cNvSpPr txBox="1">
            <a:spLocks noChangeArrowheads="1"/>
          </p:cNvSpPr>
          <p:nvPr/>
        </p:nvSpPr>
        <p:spPr bwMode="auto">
          <a:xfrm>
            <a:off x="1354137" y="638003"/>
            <a:ext cx="7794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QBQ1151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Introdução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à Bioquímica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(2T)</a:t>
            </a:r>
          </a:p>
        </p:txBody>
      </p:sp>
      <p:sp>
        <p:nvSpPr>
          <p:cNvPr id="3162" name="Text Box 13"/>
          <p:cNvSpPr txBox="1">
            <a:spLocks noChangeArrowheads="1"/>
          </p:cNvSpPr>
          <p:nvPr/>
        </p:nvSpPr>
        <p:spPr bwMode="auto">
          <a:xfrm>
            <a:off x="1389063" y="1265238"/>
            <a:ext cx="720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QFL1111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Química Analítica 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(2T+2L+1A)</a:t>
            </a:r>
          </a:p>
        </p:txBody>
      </p:sp>
      <p:sp>
        <p:nvSpPr>
          <p:cNvPr id="3163" name="Text Box 14"/>
          <p:cNvSpPr txBox="1">
            <a:spLocks noChangeArrowheads="1"/>
          </p:cNvSpPr>
          <p:nvPr/>
        </p:nvSpPr>
        <p:spPr bwMode="auto">
          <a:xfrm>
            <a:off x="1354138" y="1939568"/>
            <a:ext cx="831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QFL1103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Química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Geral II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</a:t>
            </a:r>
            <a:r>
              <a:rPr kumimoji="0" lang="pt-BR" altLang="pt-BR" sz="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6T+2A</a:t>
            </a:r>
            <a:r>
              <a:rPr kumimoji="0" lang="pt-BR" altLang="pt-BR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) </a:t>
            </a:r>
          </a:p>
        </p:txBody>
      </p:sp>
      <p:sp>
        <p:nvSpPr>
          <p:cNvPr id="3164" name="Text Box 16"/>
          <p:cNvSpPr txBox="1">
            <a:spLocks noChangeArrowheads="1"/>
          </p:cNvSpPr>
          <p:nvPr/>
        </p:nvSpPr>
        <p:spPr bwMode="auto">
          <a:xfrm>
            <a:off x="1385888" y="3939642"/>
            <a:ext cx="720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4310145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Física 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(4T)</a:t>
            </a:r>
          </a:p>
        </p:txBody>
      </p:sp>
      <p:sp>
        <p:nvSpPr>
          <p:cNvPr id="3165" name="Text Box 17"/>
          <p:cNvSpPr txBox="1">
            <a:spLocks noChangeArrowheads="1"/>
          </p:cNvSpPr>
          <p:nvPr/>
        </p:nvSpPr>
        <p:spPr bwMode="auto">
          <a:xfrm>
            <a:off x="1389063" y="4508959"/>
            <a:ext cx="7207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MAT2127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Cálculo II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para Química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(4T)</a:t>
            </a:r>
          </a:p>
        </p:txBody>
      </p:sp>
      <p:sp>
        <p:nvSpPr>
          <p:cNvPr id="3166" name="Text Box 18"/>
          <p:cNvSpPr txBox="1">
            <a:spLocks noChangeArrowheads="1"/>
          </p:cNvSpPr>
          <p:nvPr/>
        </p:nvSpPr>
        <p:spPr bwMode="auto">
          <a:xfrm>
            <a:off x="2667000" y="2114722"/>
            <a:ext cx="9144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QFL1221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Estrutura e Propriedades de Compostos Orgânicos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(4T+1A)</a:t>
            </a:r>
          </a:p>
        </p:txBody>
      </p:sp>
      <p:sp>
        <p:nvSpPr>
          <p:cNvPr id="3167" name="Text Box 22"/>
          <p:cNvSpPr txBox="1">
            <a:spLocks noChangeArrowheads="1"/>
          </p:cNvSpPr>
          <p:nvPr/>
        </p:nvSpPr>
        <p:spPr bwMode="auto">
          <a:xfrm>
            <a:off x="2687219" y="3033841"/>
            <a:ext cx="86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QFL1241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Físico-Química  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(4T + 1A)</a:t>
            </a:r>
          </a:p>
        </p:txBody>
      </p:sp>
      <p:sp>
        <p:nvSpPr>
          <p:cNvPr id="3168" name="Text Box 21"/>
          <p:cNvSpPr txBox="1">
            <a:spLocks noChangeArrowheads="1"/>
          </p:cNvSpPr>
          <p:nvPr/>
        </p:nvSpPr>
        <p:spPr bwMode="auto">
          <a:xfrm>
            <a:off x="2634781" y="3758611"/>
            <a:ext cx="969963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QFL1231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Química Inorgânica I: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Química dos Elementos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(4T+4L+2A)</a:t>
            </a:r>
          </a:p>
        </p:txBody>
      </p:sp>
      <p:sp>
        <p:nvSpPr>
          <p:cNvPr id="3169" name="Text Box 20"/>
          <p:cNvSpPr txBox="1">
            <a:spLocks noChangeArrowheads="1"/>
          </p:cNvSpPr>
          <p:nvPr/>
        </p:nvSpPr>
        <p:spPr bwMode="auto">
          <a:xfrm>
            <a:off x="2709863" y="4379452"/>
            <a:ext cx="8112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4310245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Física III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(4T)</a:t>
            </a:r>
          </a:p>
        </p:txBody>
      </p:sp>
      <p:sp>
        <p:nvSpPr>
          <p:cNvPr id="3170" name="Text Box 19"/>
          <p:cNvSpPr txBox="1">
            <a:spLocks noChangeArrowheads="1"/>
          </p:cNvSpPr>
          <p:nvPr/>
        </p:nvSpPr>
        <p:spPr bwMode="auto">
          <a:xfrm>
            <a:off x="2757488" y="5018088"/>
            <a:ext cx="7207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MAT2219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Cálculo III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para Química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(4T)</a:t>
            </a:r>
          </a:p>
        </p:txBody>
      </p:sp>
      <p:sp>
        <p:nvSpPr>
          <p:cNvPr id="3173" name="Line 119"/>
          <p:cNvSpPr>
            <a:spLocks noChangeShapeType="1"/>
          </p:cNvSpPr>
          <p:nvPr/>
        </p:nvSpPr>
        <p:spPr bwMode="auto">
          <a:xfrm flipV="1">
            <a:off x="4818064" y="3711573"/>
            <a:ext cx="644524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174" name="Text Box 26"/>
          <p:cNvSpPr txBox="1">
            <a:spLocks noChangeArrowheads="1"/>
          </p:cNvSpPr>
          <p:nvPr/>
        </p:nvSpPr>
        <p:spPr bwMode="auto">
          <a:xfrm>
            <a:off x="4073525" y="2722563"/>
            <a:ext cx="744538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QFL1322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Reatividade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de Compostos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Orgânicos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(4T+1A)</a:t>
            </a:r>
          </a:p>
        </p:txBody>
      </p:sp>
      <p:sp>
        <p:nvSpPr>
          <p:cNvPr id="3175" name="Text Box 123"/>
          <p:cNvSpPr txBox="1">
            <a:spLocks noChangeArrowheads="1"/>
          </p:cNvSpPr>
          <p:nvPr/>
        </p:nvSpPr>
        <p:spPr bwMode="auto">
          <a:xfrm>
            <a:off x="4089400" y="2133600"/>
            <a:ext cx="711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QBQ1252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Bioquímica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Metabólica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(4T +1 A)</a:t>
            </a:r>
          </a:p>
        </p:txBody>
      </p:sp>
      <p:sp>
        <p:nvSpPr>
          <p:cNvPr id="3176" name="AutoShape 100"/>
          <p:cNvSpPr>
            <a:spLocks noChangeArrowheads="1"/>
          </p:cNvSpPr>
          <p:nvPr/>
        </p:nvSpPr>
        <p:spPr bwMode="auto">
          <a:xfrm>
            <a:off x="4089400" y="3465470"/>
            <a:ext cx="720725" cy="42549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177" name="Text Box 29"/>
          <p:cNvSpPr txBox="1">
            <a:spLocks noChangeArrowheads="1"/>
          </p:cNvSpPr>
          <p:nvPr/>
        </p:nvSpPr>
        <p:spPr bwMode="auto">
          <a:xfrm>
            <a:off x="3985418" y="3492500"/>
            <a:ext cx="906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QFL1242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Físico-Química  II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(4T + 1A)</a:t>
            </a:r>
          </a:p>
        </p:txBody>
      </p:sp>
      <p:sp>
        <p:nvSpPr>
          <p:cNvPr id="3178" name="Text Box 27"/>
          <p:cNvSpPr txBox="1">
            <a:spLocks noChangeArrowheads="1"/>
          </p:cNvSpPr>
          <p:nvPr/>
        </p:nvSpPr>
        <p:spPr bwMode="auto">
          <a:xfrm>
            <a:off x="4076700" y="4513098"/>
            <a:ext cx="720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4310250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Física IV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(4T)</a:t>
            </a:r>
          </a:p>
        </p:txBody>
      </p:sp>
      <p:sp>
        <p:nvSpPr>
          <p:cNvPr id="3179" name="Text Box 30"/>
          <p:cNvSpPr txBox="1">
            <a:spLocks noChangeArrowheads="1"/>
          </p:cNvSpPr>
          <p:nvPr/>
        </p:nvSpPr>
        <p:spPr bwMode="auto">
          <a:xfrm>
            <a:off x="5537200" y="768350"/>
            <a:ext cx="723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QFL1313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Química Analítica III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(4T+4L+2A</a:t>
            </a:r>
          </a:p>
        </p:txBody>
      </p:sp>
      <p:sp>
        <p:nvSpPr>
          <p:cNvPr id="3180" name="Text Box 25"/>
          <p:cNvSpPr txBox="1">
            <a:spLocks noChangeArrowheads="1"/>
          </p:cNvSpPr>
          <p:nvPr/>
        </p:nvSpPr>
        <p:spPr bwMode="auto">
          <a:xfrm>
            <a:off x="5474697" y="1328087"/>
            <a:ext cx="817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QBQ1354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Biologia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Molecular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(3T+1L+ 1A)</a:t>
            </a:r>
          </a:p>
        </p:txBody>
      </p:sp>
      <p:sp>
        <p:nvSpPr>
          <p:cNvPr id="3181" name="Text Box 28"/>
          <p:cNvSpPr txBox="1">
            <a:spLocks noChangeArrowheads="1"/>
          </p:cNvSpPr>
          <p:nvPr/>
        </p:nvSpPr>
        <p:spPr bwMode="auto">
          <a:xfrm>
            <a:off x="5476414" y="1944279"/>
            <a:ext cx="803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QBQ1453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Bioquímica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Experimental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(4L+1A)</a:t>
            </a:r>
          </a:p>
        </p:txBody>
      </p:sp>
      <p:sp>
        <p:nvSpPr>
          <p:cNvPr id="3183" name="Text Box 32"/>
          <p:cNvSpPr txBox="1">
            <a:spLocks noChangeArrowheads="1"/>
          </p:cNvSpPr>
          <p:nvPr/>
        </p:nvSpPr>
        <p:spPr bwMode="auto">
          <a:xfrm>
            <a:off x="5449888" y="2775438"/>
            <a:ext cx="857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QFL1343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Físico-Química III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(4T+1A)</a:t>
            </a:r>
          </a:p>
        </p:txBody>
      </p:sp>
      <p:sp>
        <p:nvSpPr>
          <p:cNvPr id="3185" name="Text Box 35"/>
          <p:cNvSpPr txBox="1">
            <a:spLocks noChangeArrowheads="1"/>
          </p:cNvSpPr>
          <p:nvPr/>
        </p:nvSpPr>
        <p:spPr bwMode="auto">
          <a:xfrm>
            <a:off x="5412582" y="3421063"/>
            <a:ext cx="9382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QFL1345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Fundamentos de Espectroscopia e Métodos Espectroscópicos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(4T+1A)</a:t>
            </a:r>
          </a:p>
        </p:txBody>
      </p:sp>
      <p:sp>
        <p:nvSpPr>
          <p:cNvPr id="3190" name="Rectangle 146"/>
          <p:cNvSpPr>
            <a:spLocks noChangeArrowheads="1"/>
          </p:cNvSpPr>
          <p:nvPr/>
        </p:nvSpPr>
        <p:spPr bwMode="auto">
          <a:xfrm>
            <a:off x="6572250" y="5791200"/>
            <a:ext cx="215900" cy="139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191" name="Text Box 147"/>
          <p:cNvSpPr txBox="1">
            <a:spLocks noChangeArrowheads="1"/>
          </p:cNvSpPr>
          <p:nvPr/>
        </p:nvSpPr>
        <p:spPr bwMode="auto">
          <a:xfrm>
            <a:off x="6743700" y="5753100"/>
            <a:ext cx="120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Núcleo Geral – (100)</a:t>
            </a:r>
          </a:p>
        </p:txBody>
      </p:sp>
      <p:sp>
        <p:nvSpPr>
          <p:cNvPr id="3192" name="Rectangle 148"/>
          <p:cNvSpPr>
            <a:spLocks noChangeArrowheads="1"/>
          </p:cNvSpPr>
          <p:nvPr/>
        </p:nvSpPr>
        <p:spPr bwMode="auto">
          <a:xfrm>
            <a:off x="6578600" y="6007100"/>
            <a:ext cx="215900" cy="139700"/>
          </a:xfrm>
          <a:prstGeom prst="rect">
            <a:avLst/>
          </a:prstGeom>
          <a:noFill/>
          <a:ln w="31750">
            <a:solidFill>
              <a:schemeClr val="accent6">
                <a:lumMod val="75000"/>
              </a:schemeClr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193" name="Text Box 149"/>
          <p:cNvSpPr txBox="1">
            <a:spLocks noChangeArrowheads="1"/>
          </p:cNvSpPr>
          <p:nvPr/>
        </p:nvSpPr>
        <p:spPr bwMode="auto">
          <a:xfrm>
            <a:off x="6750050" y="5969000"/>
            <a:ext cx="13589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Núcleo Específico – (300)</a:t>
            </a: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4092" y="2718317"/>
            <a:ext cx="749873" cy="481626"/>
          </a:xfrm>
          <a:prstGeom prst="rect">
            <a:avLst/>
          </a:prstGeom>
        </p:spPr>
      </p:pic>
      <p:sp>
        <p:nvSpPr>
          <p:cNvPr id="121" name="AutoShape 86"/>
          <p:cNvSpPr>
            <a:spLocks noChangeArrowheads="1"/>
          </p:cNvSpPr>
          <p:nvPr/>
        </p:nvSpPr>
        <p:spPr bwMode="auto">
          <a:xfrm>
            <a:off x="250449" y="1280095"/>
            <a:ext cx="717550" cy="57626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22" name="Text Box 8"/>
          <p:cNvSpPr txBox="1">
            <a:spLocks noChangeArrowheads="1"/>
          </p:cNvSpPr>
          <p:nvPr/>
        </p:nvSpPr>
        <p:spPr bwMode="auto">
          <a:xfrm>
            <a:off x="248861" y="1335657"/>
            <a:ext cx="719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QFL1101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Química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Geral 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</a:t>
            </a:r>
            <a:r>
              <a:rPr kumimoji="0" lang="pt-BR" altLang="pt-BR" sz="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6T+2A</a:t>
            </a:r>
            <a:r>
              <a:rPr kumimoji="0" lang="pt-BR" altLang="pt-BR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)</a:t>
            </a:r>
          </a:p>
        </p:txBody>
      </p:sp>
      <p:sp>
        <p:nvSpPr>
          <p:cNvPr id="123" name="AutoShape 90"/>
          <p:cNvSpPr>
            <a:spLocks noChangeArrowheads="1"/>
          </p:cNvSpPr>
          <p:nvPr/>
        </p:nvSpPr>
        <p:spPr bwMode="auto">
          <a:xfrm>
            <a:off x="1410097" y="2635572"/>
            <a:ext cx="719137" cy="59731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24" name="Text Box 14"/>
          <p:cNvSpPr txBox="1">
            <a:spLocks noChangeArrowheads="1"/>
          </p:cNvSpPr>
          <p:nvPr/>
        </p:nvSpPr>
        <p:spPr bwMode="auto">
          <a:xfrm>
            <a:off x="1349772" y="2657798"/>
            <a:ext cx="8318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QFL2103</a:t>
            </a:r>
            <a:endParaRPr kumimoji="0" lang="pt-BR" altLang="pt-BR" sz="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Laboratório de Química </a:t>
            </a:r>
            <a:endParaRPr kumimoji="0" lang="pt-BR" altLang="pt-BR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Geral II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(4L+1A</a:t>
            </a:r>
            <a:r>
              <a:rPr kumimoji="0" lang="pt-BR" altLang="pt-BR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) </a:t>
            </a:r>
          </a:p>
        </p:txBody>
      </p:sp>
      <p:sp>
        <p:nvSpPr>
          <p:cNvPr id="125" name="AutoShape 90"/>
          <p:cNvSpPr>
            <a:spLocks noChangeArrowheads="1"/>
          </p:cNvSpPr>
          <p:nvPr/>
        </p:nvSpPr>
        <p:spPr bwMode="auto">
          <a:xfrm>
            <a:off x="245116" y="653541"/>
            <a:ext cx="741473" cy="53496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26" name="Text Box 14"/>
          <p:cNvSpPr txBox="1">
            <a:spLocks noChangeArrowheads="1"/>
          </p:cNvSpPr>
          <p:nvPr/>
        </p:nvSpPr>
        <p:spPr bwMode="auto">
          <a:xfrm>
            <a:off x="193485" y="658937"/>
            <a:ext cx="8318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4601100      </a:t>
            </a:r>
            <a:r>
              <a:rPr kumimoji="0" lang="pt-BR" altLang="pt-BR" sz="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Introdução ao Instituto de </a:t>
            </a:r>
            <a:endParaRPr kumimoji="0" lang="pt-BR" altLang="pt-BR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Química </a:t>
            </a:r>
            <a:endParaRPr kumimoji="0" lang="pt-BR" altLang="pt-BR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(1T) </a:t>
            </a:r>
            <a:endParaRPr kumimoji="0" lang="pt-BR" altLang="pt-BR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33" name="Line 64"/>
          <p:cNvSpPr>
            <a:spLocks noChangeShapeType="1"/>
          </p:cNvSpPr>
          <p:nvPr/>
        </p:nvSpPr>
        <p:spPr bwMode="auto">
          <a:xfrm flipV="1">
            <a:off x="521242" y="1858438"/>
            <a:ext cx="6587" cy="20534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34" name="Line 64"/>
          <p:cNvSpPr>
            <a:spLocks noChangeShapeType="1"/>
          </p:cNvSpPr>
          <p:nvPr/>
        </p:nvSpPr>
        <p:spPr bwMode="auto">
          <a:xfrm>
            <a:off x="711201" y="1853378"/>
            <a:ext cx="0" cy="210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36" name="Line 64"/>
          <p:cNvSpPr>
            <a:spLocks noChangeShapeType="1"/>
          </p:cNvSpPr>
          <p:nvPr/>
        </p:nvSpPr>
        <p:spPr bwMode="auto">
          <a:xfrm flipH="1" flipV="1">
            <a:off x="1676329" y="2418465"/>
            <a:ext cx="3056" cy="21312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37" name="Line 64"/>
          <p:cNvSpPr>
            <a:spLocks noChangeShapeType="1"/>
          </p:cNvSpPr>
          <p:nvPr/>
        </p:nvSpPr>
        <p:spPr bwMode="auto">
          <a:xfrm>
            <a:off x="1843566" y="2422523"/>
            <a:ext cx="0" cy="21418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49" name="Line 46"/>
          <p:cNvSpPr>
            <a:spLocks noChangeShapeType="1"/>
          </p:cNvSpPr>
          <p:nvPr/>
        </p:nvSpPr>
        <p:spPr bwMode="auto">
          <a:xfrm>
            <a:off x="2546350" y="3640447"/>
            <a:ext cx="152203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40" name="Line 46"/>
          <p:cNvSpPr>
            <a:spLocks noChangeShapeType="1"/>
          </p:cNvSpPr>
          <p:nvPr/>
        </p:nvSpPr>
        <p:spPr bwMode="auto">
          <a:xfrm flipV="1">
            <a:off x="1233604" y="1604550"/>
            <a:ext cx="15358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41" name="Line 116"/>
          <p:cNvSpPr>
            <a:spLocks noChangeShapeType="1"/>
          </p:cNvSpPr>
          <p:nvPr/>
        </p:nvSpPr>
        <p:spPr bwMode="auto">
          <a:xfrm>
            <a:off x="1226530" y="1533757"/>
            <a:ext cx="4386" cy="15534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42" name="Line 116"/>
          <p:cNvSpPr>
            <a:spLocks noChangeShapeType="1"/>
          </p:cNvSpPr>
          <p:nvPr/>
        </p:nvSpPr>
        <p:spPr bwMode="auto">
          <a:xfrm>
            <a:off x="965200" y="1538264"/>
            <a:ext cx="268007" cy="15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43" name="Line 46"/>
          <p:cNvSpPr>
            <a:spLocks noChangeShapeType="1"/>
          </p:cNvSpPr>
          <p:nvPr/>
        </p:nvSpPr>
        <p:spPr bwMode="auto">
          <a:xfrm>
            <a:off x="1241739" y="2216816"/>
            <a:ext cx="172724" cy="76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44" name="Line 46"/>
          <p:cNvSpPr>
            <a:spLocks noChangeShapeType="1"/>
          </p:cNvSpPr>
          <p:nvPr/>
        </p:nvSpPr>
        <p:spPr bwMode="auto">
          <a:xfrm flipV="1">
            <a:off x="1236720" y="2979465"/>
            <a:ext cx="177743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45" name="Line 116"/>
          <p:cNvSpPr>
            <a:spLocks noChangeShapeType="1"/>
          </p:cNvSpPr>
          <p:nvPr/>
        </p:nvSpPr>
        <p:spPr bwMode="auto">
          <a:xfrm>
            <a:off x="955905" y="3080515"/>
            <a:ext cx="276477" cy="66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50" name="Line 116"/>
          <p:cNvSpPr>
            <a:spLocks noChangeShapeType="1"/>
          </p:cNvSpPr>
          <p:nvPr/>
        </p:nvSpPr>
        <p:spPr bwMode="auto">
          <a:xfrm flipV="1">
            <a:off x="957263" y="2343139"/>
            <a:ext cx="269500" cy="34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52" name="Line 46"/>
          <p:cNvSpPr>
            <a:spLocks noChangeShapeType="1"/>
          </p:cNvSpPr>
          <p:nvPr/>
        </p:nvSpPr>
        <p:spPr bwMode="auto">
          <a:xfrm>
            <a:off x="2547360" y="2424123"/>
            <a:ext cx="210128" cy="115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53" name="Line 116"/>
          <p:cNvSpPr>
            <a:spLocks noChangeShapeType="1"/>
          </p:cNvSpPr>
          <p:nvPr/>
        </p:nvSpPr>
        <p:spPr bwMode="auto">
          <a:xfrm flipH="1">
            <a:off x="2540381" y="2429602"/>
            <a:ext cx="6739" cy="15725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54" name="Line 46"/>
          <p:cNvSpPr>
            <a:spLocks noChangeShapeType="1"/>
          </p:cNvSpPr>
          <p:nvPr/>
        </p:nvSpPr>
        <p:spPr bwMode="auto">
          <a:xfrm>
            <a:off x="2553912" y="3177688"/>
            <a:ext cx="18891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55" name="Line 46"/>
          <p:cNvSpPr>
            <a:spLocks noChangeShapeType="1"/>
          </p:cNvSpPr>
          <p:nvPr/>
        </p:nvSpPr>
        <p:spPr bwMode="auto">
          <a:xfrm>
            <a:off x="2545053" y="4002200"/>
            <a:ext cx="191422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56" name="Line 116"/>
          <p:cNvSpPr>
            <a:spLocks noChangeShapeType="1"/>
          </p:cNvSpPr>
          <p:nvPr/>
        </p:nvSpPr>
        <p:spPr bwMode="auto">
          <a:xfrm flipH="1">
            <a:off x="2133599" y="2956509"/>
            <a:ext cx="405773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57" name="Line 116"/>
          <p:cNvSpPr>
            <a:spLocks noChangeShapeType="1"/>
          </p:cNvSpPr>
          <p:nvPr/>
        </p:nvSpPr>
        <p:spPr bwMode="auto">
          <a:xfrm flipH="1" flipV="1">
            <a:off x="2133598" y="2243275"/>
            <a:ext cx="412752" cy="31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35" name="Text Box 37"/>
          <p:cNvSpPr txBox="1">
            <a:spLocks noChangeArrowheads="1"/>
          </p:cNvSpPr>
          <p:nvPr/>
        </p:nvSpPr>
        <p:spPr bwMode="auto">
          <a:xfrm>
            <a:off x="260350" y="-19050"/>
            <a:ext cx="94932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pt-BR" altLang="pt-BR" sz="1100" b="1" baseline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FLUXOGRAMA DO CURSO DE BACHARELADO EM QUÍMICA COM ÊNFASE EM BIOTECNOLOGIA </a:t>
            </a:r>
            <a:r>
              <a:rPr lang="pt-BR" altLang="pt-BR" sz="1100" b="1" baseline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–</a:t>
            </a:r>
            <a:r>
              <a:rPr lang="pt-BR" altLang="pt-BR" sz="1100" b="1" baseline="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pt-BR" altLang="pt-BR" sz="1100" b="1" baseline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INTEGRAL – 46300/500</a:t>
            </a:r>
          </a:p>
          <a:p>
            <a:pPr algn="ctr">
              <a:defRPr/>
            </a:pPr>
            <a:r>
              <a:rPr lang="pt-BR" altLang="pt-BR" sz="1100" b="1" baseline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(2020)</a:t>
            </a:r>
          </a:p>
        </p:txBody>
      </p:sp>
      <p:sp>
        <p:nvSpPr>
          <p:cNvPr id="138" name="AutoShape 5"/>
          <p:cNvSpPr>
            <a:spLocks noChangeArrowheads="1"/>
          </p:cNvSpPr>
          <p:nvPr/>
        </p:nvSpPr>
        <p:spPr bwMode="auto">
          <a:xfrm>
            <a:off x="7882399" y="4252046"/>
            <a:ext cx="801688" cy="685800"/>
          </a:xfrm>
          <a:prstGeom prst="roundRect">
            <a:avLst>
              <a:gd name="adj" fmla="val 16667"/>
            </a:avLst>
          </a:prstGeom>
          <a:noFill/>
          <a:ln w="31750">
            <a:solidFill>
              <a:schemeClr val="accent6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pt-BR" altLang="pt-BR" baseline="0" smtClean="0"/>
          </a:p>
        </p:txBody>
      </p:sp>
      <p:sp>
        <p:nvSpPr>
          <p:cNvPr id="139" name="AutoShape 103"/>
          <p:cNvSpPr>
            <a:spLocks noChangeArrowheads="1"/>
          </p:cNvSpPr>
          <p:nvPr/>
        </p:nvSpPr>
        <p:spPr bwMode="auto">
          <a:xfrm>
            <a:off x="6712744" y="3206675"/>
            <a:ext cx="719138" cy="46420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 baseline="0"/>
          </a:p>
        </p:txBody>
      </p:sp>
      <p:sp>
        <p:nvSpPr>
          <p:cNvPr id="146" name="AutoShape 105"/>
          <p:cNvSpPr>
            <a:spLocks noChangeArrowheads="1"/>
          </p:cNvSpPr>
          <p:nvPr/>
        </p:nvSpPr>
        <p:spPr bwMode="auto">
          <a:xfrm>
            <a:off x="6742113" y="1605543"/>
            <a:ext cx="717550" cy="673213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505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 baseline="0"/>
          </a:p>
        </p:txBody>
      </p:sp>
      <p:sp>
        <p:nvSpPr>
          <p:cNvPr id="147" name="AutoShape 106"/>
          <p:cNvSpPr>
            <a:spLocks noChangeArrowheads="1"/>
          </p:cNvSpPr>
          <p:nvPr/>
        </p:nvSpPr>
        <p:spPr bwMode="auto">
          <a:xfrm>
            <a:off x="6713538" y="2544246"/>
            <a:ext cx="717550" cy="57626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 baseline="0"/>
          </a:p>
        </p:txBody>
      </p:sp>
      <p:sp>
        <p:nvSpPr>
          <p:cNvPr id="148" name="AutoShape 216"/>
          <p:cNvSpPr>
            <a:spLocks noChangeArrowheads="1"/>
          </p:cNvSpPr>
          <p:nvPr/>
        </p:nvSpPr>
        <p:spPr bwMode="auto">
          <a:xfrm>
            <a:off x="7842251" y="1562609"/>
            <a:ext cx="793750" cy="628015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505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 baseline="0"/>
          </a:p>
        </p:txBody>
      </p:sp>
      <p:sp>
        <p:nvSpPr>
          <p:cNvPr id="151" name="AutoShape 221"/>
          <p:cNvSpPr>
            <a:spLocks noChangeArrowheads="1"/>
          </p:cNvSpPr>
          <p:nvPr/>
        </p:nvSpPr>
        <p:spPr bwMode="auto">
          <a:xfrm>
            <a:off x="6705600" y="3854354"/>
            <a:ext cx="793750" cy="688975"/>
          </a:xfrm>
          <a:prstGeom prst="roundRect">
            <a:avLst>
              <a:gd name="adj" fmla="val 16667"/>
            </a:avLst>
          </a:prstGeom>
          <a:noFill/>
          <a:ln w="31750">
            <a:solidFill>
              <a:schemeClr val="accent6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pt-BR" altLang="pt-BR" baseline="0" smtClean="0"/>
          </a:p>
        </p:txBody>
      </p:sp>
      <p:sp>
        <p:nvSpPr>
          <p:cNvPr id="158" name="Text Box 374"/>
          <p:cNvSpPr txBox="1">
            <a:spLocks noChangeArrowheads="1"/>
          </p:cNvSpPr>
          <p:nvPr/>
        </p:nvSpPr>
        <p:spPr bwMode="auto">
          <a:xfrm>
            <a:off x="7910974" y="4275859"/>
            <a:ext cx="73977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baseline="0" dirty="0">
                <a:solidFill>
                  <a:srgbClr val="000000"/>
                </a:solidFill>
                <a:latin typeface="Arial" panose="020B0604020202020204" pitchFamily="34" charset="0"/>
              </a:rPr>
              <a:t>4604400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aseline="0" dirty="0">
                <a:solidFill>
                  <a:srgbClr val="000000"/>
                </a:solidFill>
                <a:latin typeface="Arial" panose="020B0604020202020204" pitchFamily="34" charset="0"/>
              </a:rPr>
              <a:t>Introdução à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aseline="0" dirty="0">
                <a:solidFill>
                  <a:srgbClr val="000000"/>
                </a:solidFill>
                <a:latin typeface="Arial" panose="020B0604020202020204" pitchFamily="34" charset="0"/>
              </a:rPr>
              <a:t>Tecnologia ou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aseline="0" dirty="0">
                <a:solidFill>
                  <a:srgbClr val="000000"/>
                </a:solidFill>
                <a:latin typeface="Arial" panose="020B0604020202020204" pitchFamily="34" charset="0"/>
              </a:rPr>
              <a:t>à Pesquisa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aseline="0" dirty="0">
                <a:solidFill>
                  <a:srgbClr val="000000"/>
                </a:solidFill>
                <a:latin typeface="Arial" panose="020B0604020202020204" pitchFamily="34" charset="0"/>
              </a:rPr>
              <a:t>Científica 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aseline="0" dirty="0">
                <a:solidFill>
                  <a:srgbClr val="000000"/>
                </a:solidFill>
                <a:latin typeface="Arial" panose="020B0604020202020204" pitchFamily="34" charset="0"/>
              </a:rPr>
              <a:t>(3T + 5A</a:t>
            </a:r>
            <a:r>
              <a:rPr lang="pt-BR" altLang="pt-BR" sz="600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pt-BR" altLang="pt-BR" sz="600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9" name="AutoShape 5"/>
          <p:cNvSpPr>
            <a:spLocks noChangeArrowheads="1"/>
          </p:cNvSpPr>
          <p:nvPr/>
        </p:nvSpPr>
        <p:spPr bwMode="auto">
          <a:xfrm>
            <a:off x="7883181" y="3518954"/>
            <a:ext cx="766763" cy="593725"/>
          </a:xfrm>
          <a:prstGeom prst="roundRect">
            <a:avLst>
              <a:gd name="adj" fmla="val 16667"/>
            </a:avLst>
          </a:prstGeom>
          <a:noFill/>
          <a:ln w="31750">
            <a:solidFill>
              <a:schemeClr val="accent6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pt-BR" altLang="pt-BR" baseline="0" smtClean="0"/>
          </a:p>
        </p:txBody>
      </p:sp>
      <p:sp>
        <p:nvSpPr>
          <p:cNvPr id="160" name="AutoShape 108"/>
          <p:cNvSpPr>
            <a:spLocks noChangeArrowheads="1"/>
          </p:cNvSpPr>
          <p:nvPr/>
        </p:nvSpPr>
        <p:spPr bwMode="auto">
          <a:xfrm>
            <a:off x="8994774" y="3446745"/>
            <a:ext cx="663575" cy="62043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505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 baseline="0"/>
          </a:p>
        </p:txBody>
      </p:sp>
      <p:sp>
        <p:nvSpPr>
          <p:cNvPr id="161" name="AutoShape 216"/>
          <p:cNvSpPr>
            <a:spLocks noChangeArrowheads="1"/>
          </p:cNvSpPr>
          <p:nvPr/>
        </p:nvSpPr>
        <p:spPr bwMode="auto">
          <a:xfrm>
            <a:off x="8966200" y="739776"/>
            <a:ext cx="638175" cy="460376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9FF33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 baseline="0"/>
          </a:p>
        </p:txBody>
      </p:sp>
      <p:sp>
        <p:nvSpPr>
          <p:cNvPr id="162" name="Line 84"/>
          <p:cNvSpPr>
            <a:spLocks noChangeShapeType="1"/>
          </p:cNvSpPr>
          <p:nvPr/>
        </p:nvSpPr>
        <p:spPr bwMode="auto">
          <a:xfrm>
            <a:off x="6246925" y="1471949"/>
            <a:ext cx="2717687" cy="159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3" name="AutoShape 108"/>
          <p:cNvSpPr>
            <a:spLocks noChangeArrowheads="1"/>
          </p:cNvSpPr>
          <p:nvPr/>
        </p:nvSpPr>
        <p:spPr bwMode="auto">
          <a:xfrm>
            <a:off x="6721561" y="830263"/>
            <a:ext cx="719137" cy="44608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 baseline="0"/>
          </a:p>
        </p:txBody>
      </p:sp>
      <p:sp>
        <p:nvSpPr>
          <p:cNvPr id="164" name="Text Box 372"/>
          <p:cNvSpPr txBox="1">
            <a:spLocks noChangeArrowheads="1"/>
          </p:cNvSpPr>
          <p:nvPr/>
        </p:nvSpPr>
        <p:spPr bwMode="auto">
          <a:xfrm>
            <a:off x="6682999" y="1622918"/>
            <a:ext cx="84613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baseline="0" dirty="0">
                <a:latin typeface="Arial" panose="020B0604020202020204" pitchFamily="34" charset="0"/>
              </a:rPr>
              <a:t>PME0464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aseline="0" dirty="0">
                <a:latin typeface="Arial" panose="020B0604020202020204" pitchFamily="34" charset="0"/>
              </a:rPr>
              <a:t>Noções e Desenho Técnico de Instalações Industriais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aseline="0" dirty="0">
                <a:latin typeface="Arial" panose="020B0604020202020204" pitchFamily="34" charset="0"/>
              </a:rPr>
              <a:t>(4T)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600" baseline="0" dirty="0">
              <a:latin typeface="Arial" panose="020B0604020202020204" pitchFamily="34" charset="0"/>
            </a:endParaRPr>
          </a:p>
        </p:txBody>
      </p:sp>
      <p:sp>
        <p:nvSpPr>
          <p:cNvPr id="165" name="AutoShape 105"/>
          <p:cNvSpPr>
            <a:spLocks noChangeArrowheads="1"/>
          </p:cNvSpPr>
          <p:nvPr/>
        </p:nvSpPr>
        <p:spPr bwMode="auto">
          <a:xfrm>
            <a:off x="7810710" y="778573"/>
            <a:ext cx="796925" cy="566738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505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 baseline="0"/>
          </a:p>
        </p:txBody>
      </p:sp>
      <p:sp>
        <p:nvSpPr>
          <p:cNvPr id="166" name="AutoShape 105"/>
          <p:cNvSpPr>
            <a:spLocks noChangeArrowheads="1"/>
          </p:cNvSpPr>
          <p:nvPr/>
        </p:nvSpPr>
        <p:spPr bwMode="auto">
          <a:xfrm>
            <a:off x="7864893" y="2288472"/>
            <a:ext cx="793750" cy="484187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505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 baseline="0"/>
          </a:p>
        </p:txBody>
      </p:sp>
      <p:sp>
        <p:nvSpPr>
          <p:cNvPr id="167" name="AutoShape 108"/>
          <p:cNvSpPr>
            <a:spLocks noChangeArrowheads="1"/>
          </p:cNvSpPr>
          <p:nvPr/>
        </p:nvSpPr>
        <p:spPr bwMode="auto">
          <a:xfrm>
            <a:off x="8964612" y="1289052"/>
            <a:ext cx="679450" cy="515938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505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 baseline="0"/>
          </a:p>
        </p:txBody>
      </p:sp>
      <p:sp>
        <p:nvSpPr>
          <p:cNvPr id="168" name="AutoShape 108"/>
          <p:cNvSpPr>
            <a:spLocks noChangeArrowheads="1"/>
          </p:cNvSpPr>
          <p:nvPr/>
        </p:nvSpPr>
        <p:spPr bwMode="auto">
          <a:xfrm>
            <a:off x="8983662" y="2719016"/>
            <a:ext cx="701675" cy="610595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505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 baseline="0"/>
          </a:p>
        </p:txBody>
      </p:sp>
      <p:sp>
        <p:nvSpPr>
          <p:cNvPr id="169" name="AutoShape 108"/>
          <p:cNvSpPr>
            <a:spLocks noChangeArrowheads="1"/>
          </p:cNvSpPr>
          <p:nvPr/>
        </p:nvSpPr>
        <p:spPr bwMode="auto">
          <a:xfrm>
            <a:off x="8972550" y="2092327"/>
            <a:ext cx="663575" cy="492125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505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 baseline="0"/>
          </a:p>
        </p:txBody>
      </p:sp>
      <p:sp>
        <p:nvSpPr>
          <p:cNvPr id="170" name="Text Box 372"/>
          <p:cNvSpPr txBox="1">
            <a:spLocks noChangeArrowheads="1"/>
          </p:cNvSpPr>
          <p:nvPr/>
        </p:nvSpPr>
        <p:spPr bwMode="auto">
          <a:xfrm>
            <a:off x="8936038" y="763588"/>
            <a:ext cx="7318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baseline="0">
                <a:latin typeface="Arial" panose="020B0604020202020204" pitchFamily="34" charset="0"/>
              </a:rPr>
              <a:t>4 Créditos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baseline="0">
                <a:latin typeface="Arial" panose="020B0604020202020204" pitchFamily="34" charset="0"/>
              </a:rPr>
              <a:t> Disciplinas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baseline="0">
                <a:latin typeface="Arial" panose="020B0604020202020204" pitchFamily="34" charset="0"/>
              </a:rPr>
              <a:t>Optativas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baseline="0">
                <a:latin typeface="Arial" panose="020B0604020202020204" pitchFamily="34" charset="0"/>
              </a:rPr>
              <a:t> Eletivas</a:t>
            </a:r>
            <a:endParaRPr lang="pt-BR" altLang="pt-BR" sz="600" baseline="0">
              <a:latin typeface="Arial" panose="020B0604020202020204" pitchFamily="34" charset="0"/>
            </a:endParaRPr>
          </a:p>
        </p:txBody>
      </p:sp>
      <p:sp>
        <p:nvSpPr>
          <p:cNvPr id="171" name="AutoShape 105"/>
          <p:cNvSpPr>
            <a:spLocks noChangeArrowheads="1"/>
          </p:cNvSpPr>
          <p:nvPr/>
        </p:nvSpPr>
        <p:spPr bwMode="auto">
          <a:xfrm>
            <a:off x="7868487" y="2879281"/>
            <a:ext cx="762000" cy="5207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505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 baseline="0"/>
          </a:p>
        </p:txBody>
      </p:sp>
      <p:sp>
        <p:nvSpPr>
          <p:cNvPr id="172" name="Line 138"/>
          <p:cNvSpPr>
            <a:spLocks noChangeShapeType="1"/>
          </p:cNvSpPr>
          <p:nvPr/>
        </p:nvSpPr>
        <p:spPr bwMode="auto">
          <a:xfrm flipH="1">
            <a:off x="7653917" y="1090612"/>
            <a:ext cx="0" cy="732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3" name="Line 141"/>
          <p:cNvSpPr>
            <a:spLocks noChangeShapeType="1"/>
          </p:cNvSpPr>
          <p:nvPr/>
        </p:nvSpPr>
        <p:spPr bwMode="auto">
          <a:xfrm flipV="1">
            <a:off x="7653918" y="1092200"/>
            <a:ext cx="16848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4" name="Line 142"/>
          <p:cNvSpPr>
            <a:spLocks noChangeShapeType="1"/>
          </p:cNvSpPr>
          <p:nvPr/>
        </p:nvSpPr>
        <p:spPr bwMode="auto">
          <a:xfrm flipV="1">
            <a:off x="7659688" y="1824537"/>
            <a:ext cx="169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5" name="Text Box 28"/>
          <p:cNvSpPr txBox="1">
            <a:spLocks noChangeArrowheads="1"/>
          </p:cNvSpPr>
          <p:nvPr/>
        </p:nvSpPr>
        <p:spPr bwMode="auto">
          <a:xfrm>
            <a:off x="6670675" y="3217787"/>
            <a:ext cx="803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baseline="0" dirty="0">
                <a:solidFill>
                  <a:srgbClr val="000000"/>
                </a:solidFill>
                <a:latin typeface="Arial" panose="020B0604020202020204" pitchFamily="34" charset="0"/>
              </a:rPr>
              <a:t>QFL1444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aseline="0" dirty="0">
                <a:solidFill>
                  <a:srgbClr val="000000"/>
                </a:solidFill>
                <a:latin typeface="Arial" panose="020B0604020202020204" pitchFamily="34" charset="0"/>
              </a:rPr>
              <a:t>Físico-Química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aseline="0" dirty="0">
                <a:solidFill>
                  <a:srgbClr val="000000"/>
                </a:solidFill>
                <a:latin typeface="Arial" panose="020B0604020202020204" pitchFamily="34" charset="0"/>
              </a:rPr>
              <a:t>Experimental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aseline="0" dirty="0">
                <a:solidFill>
                  <a:srgbClr val="000000"/>
                </a:solidFill>
                <a:latin typeface="Arial" panose="020B0604020202020204" pitchFamily="34" charset="0"/>
              </a:rPr>
              <a:t>(4L+1A)</a:t>
            </a:r>
          </a:p>
        </p:txBody>
      </p:sp>
      <p:sp>
        <p:nvSpPr>
          <p:cNvPr id="176" name="Text Box 372"/>
          <p:cNvSpPr txBox="1">
            <a:spLocks noChangeArrowheads="1"/>
          </p:cNvSpPr>
          <p:nvPr/>
        </p:nvSpPr>
        <p:spPr bwMode="auto">
          <a:xfrm>
            <a:off x="6770312" y="835025"/>
            <a:ext cx="6492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baseline="0" dirty="0">
                <a:latin typeface="Arial" panose="020B0604020202020204" pitchFamily="34" charset="0"/>
              </a:rPr>
              <a:t> 4 Créditos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baseline="0" dirty="0">
                <a:latin typeface="Arial" panose="020B0604020202020204" pitchFamily="34" charset="0"/>
              </a:rPr>
              <a:t> Disciplinas Optativas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baseline="0" dirty="0">
                <a:latin typeface="Arial" panose="020B0604020202020204" pitchFamily="34" charset="0"/>
              </a:rPr>
              <a:t>Livres</a:t>
            </a:r>
          </a:p>
        </p:txBody>
      </p:sp>
      <p:sp>
        <p:nvSpPr>
          <p:cNvPr id="177" name="Text Box 372"/>
          <p:cNvSpPr txBox="1">
            <a:spLocks noChangeArrowheads="1"/>
          </p:cNvSpPr>
          <p:nvPr/>
        </p:nvSpPr>
        <p:spPr bwMode="auto">
          <a:xfrm>
            <a:off x="7789332" y="825241"/>
            <a:ext cx="852487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baseline="0" dirty="0">
                <a:latin typeface="Arial" panose="020B0604020202020204" pitchFamily="34" charset="0"/>
              </a:rPr>
              <a:t>QBQ2457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aseline="0" dirty="0">
                <a:latin typeface="Arial" panose="020B0604020202020204" pitchFamily="34" charset="0"/>
              </a:rPr>
              <a:t>Tecnologia do DNA Recombinante (2T+2L)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600" baseline="0" dirty="0">
              <a:latin typeface="Arial" panose="020B0604020202020204" pitchFamily="34" charset="0"/>
            </a:endParaRPr>
          </a:p>
        </p:txBody>
      </p:sp>
      <p:sp>
        <p:nvSpPr>
          <p:cNvPr id="178" name="Text Box 372"/>
          <p:cNvSpPr txBox="1">
            <a:spLocks noChangeArrowheads="1"/>
          </p:cNvSpPr>
          <p:nvPr/>
        </p:nvSpPr>
        <p:spPr bwMode="auto">
          <a:xfrm>
            <a:off x="7937918" y="2310697"/>
            <a:ext cx="6588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baseline="0">
                <a:latin typeface="Arial" panose="020B0604020202020204" pitchFamily="34" charset="0"/>
              </a:rPr>
              <a:t>BMM0121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aseline="0">
                <a:latin typeface="Arial" panose="020B0604020202020204" pitchFamily="34" charset="0"/>
              </a:rPr>
              <a:t>Microbiologia Básica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aseline="0">
                <a:latin typeface="Arial" panose="020B0604020202020204" pitchFamily="34" charset="0"/>
              </a:rPr>
              <a:t>(4T)</a:t>
            </a:r>
          </a:p>
        </p:txBody>
      </p:sp>
      <p:sp>
        <p:nvSpPr>
          <p:cNvPr id="179" name="Text Box 372"/>
          <p:cNvSpPr txBox="1">
            <a:spLocks noChangeArrowheads="1"/>
          </p:cNvSpPr>
          <p:nvPr/>
        </p:nvSpPr>
        <p:spPr bwMode="auto">
          <a:xfrm>
            <a:off x="7786432" y="1563784"/>
            <a:ext cx="90538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baseline="0" dirty="0">
                <a:latin typeface="Arial" panose="020B0604020202020204" pitchFamily="34" charset="0"/>
              </a:rPr>
              <a:t>QBQ2458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aseline="0" dirty="0">
                <a:latin typeface="Arial" panose="020B0604020202020204" pitchFamily="34" charset="0"/>
              </a:rPr>
              <a:t>Técnicas Aplicadas ao Desenvolvimento de Processos Biotecnológicos (2T+4L)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600" baseline="0" dirty="0">
              <a:latin typeface="Arial" panose="020B0604020202020204" pitchFamily="34" charset="0"/>
            </a:endParaRPr>
          </a:p>
        </p:txBody>
      </p:sp>
      <p:sp>
        <p:nvSpPr>
          <p:cNvPr id="180" name="Text Box 372"/>
          <p:cNvSpPr txBox="1">
            <a:spLocks noChangeArrowheads="1"/>
          </p:cNvSpPr>
          <p:nvPr/>
        </p:nvSpPr>
        <p:spPr bwMode="auto">
          <a:xfrm>
            <a:off x="8904286" y="3435555"/>
            <a:ext cx="860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baseline="0" dirty="0" smtClean="0">
                <a:latin typeface="Arial" panose="020B0604020202020204" pitchFamily="34" charset="0"/>
              </a:rPr>
              <a:t>PRO3414</a:t>
            </a:r>
            <a:endParaRPr lang="pt-BR" altLang="pt-BR" sz="600" b="1" baseline="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aseline="0" dirty="0">
                <a:latin typeface="Arial" panose="020B0604020202020204" pitchFamily="34" charset="0"/>
              </a:rPr>
              <a:t>Princípios de Gestão </a:t>
            </a:r>
            <a:r>
              <a:rPr lang="pt-BR" altLang="pt-BR" sz="600" baseline="0" dirty="0" smtClean="0">
                <a:latin typeface="Arial" panose="020B0604020202020204" pitchFamily="34" charset="0"/>
              </a:rPr>
              <a:t>da </a:t>
            </a:r>
            <a:r>
              <a:rPr lang="pt-BR" altLang="pt-BR" sz="600" baseline="0" dirty="0">
                <a:latin typeface="Arial" panose="020B0604020202020204" pitchFamily="34" charset="0"/>
              </a:rPr>
              <a:t>Produção e Logística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aseline="0" dirty="0">
                <a:latin typeface="Arial" panose="020B0604020202020204" pitchFamily="34" charset="0"/>
              </a:rPr>
              <a:t>(4T)</a:t>
            </a:r>
          </a:p>
        </p:txBody>
      </p:sp>
      <p:sp>
        <p:nvSpPr>
          <p:cNvPr id="181" name="Text Box 372"/>
          <p:cNvSpPr txBox="1">
            <a:spLocks noChangeArrowheads="1"/>
          </p:cNvSpPr>
          <p:nvPr/>
        </p:nvSpPr>
        <p:spPr bwMode="auto">
          <a:xfrm>
            <a:off x="8915066" y="2711183"/>
            <a:ext cx="84931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baseline="0" dirty="0">
                <a:latin typeface="Arial" panose="020B0604020202020204" pitchFamily="34" charset="0"/>
              </a:rPr>
              <a:t>PQI0418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aseline="0" dirty="0">
                <a:latin typeface="Arial" panose="020B0604020202020204" pitchFamily="34" charset="0"/>
              </a:rPr>
              <a:t>Química Industrial VIII – Processos Químicos Orgânicos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aseline="0" dirty="0">
                <a:latin typeface="Arial" panose="020B0604020202020204" pitchFamily="34" charset="0"/>
              </a:rPr>
              <a:t> (6T)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600" baseline="0" dirty="0">
              <a:latin typeface="Arial" panose="020B0604020202020204" pitchFamily="34" charset="0"/>
            </a:endParaRPr>
          </a:p>
        </p:txBody>
      </p:sp>
      <p:sp>
        <p:nvSpPr>
          <p:cNvPr id="182" name="Text Box 372"/>
          <p:cNvSpPr txBox="1">
            <a:spLocks noChangeArrowheads="1"/>
          </p:cNvSpPr>
          <p:nvPr/>
        </p:nvSpPr>
        <p:spPr bwMode="auto">
          <a:xfrm>
            <a:off x="8928100" y="2093915"/>
            <a:ext cx="746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baseline="0">
                <a:latin typeface="Arial" panose="020B0604020202020204" pitchFamily="34" charset="0"/>
              </a:rPr>
              <a:t>PQI2555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aseline="0">
                <a:latin typeface="Arial" panose="020B0604020202020204" pitchFamily="34" charset="0"/>
              </a:rPr>
              <a:t>Processos Biotecnológicos (5T)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600" baseline="0">
              <a:latin typeface="Arial" panose="020B0604020202020204" pitchFamily="34" charset="0"/>
            </a:endParaRPr>
          </a:p>
        </p:txBody>
      </p:sp>
      <p:sp>
        <p:nvSpPr>
          <p:cNvPr id="183" name="Text Box 372"/>
          <p:cNvSpPr txBox="1">
            <a:spLocks noChangeArrowheads="1"/>
          </p:cNvSpPr>
          <p:nvPr/>
        </p:nvSpPr>
        <p:spPr bwMode="auto">
          <a:xfrm>
            <a:off x="8975725" y="1323977"/>
            <a:ext cx="628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baseline="0">
                <a:latin typeface="Arial" panose="020B0604020202020204" pitchFamily="34" charset="0"/>
              </a:rPr>
              <a:t> PQI2421 </a:t>
            </a:r>
            <a:r>
              <a:rPr lang="pt-BR" altLang="pt-BR" sz="600" baseline="0">
                <a:latin typeface="Arial" panose="020B0604020202020204" pitchFamily="34" charset="0"/>
              </a:rPr>
              <a:t>Engenharia Bioquímica (5T)</a:t>
            </a:r>
          </a:p>
        </p:txBody>
      </p:sp>
      <p:sp>
        <p:nvSpPr>
          <p:cNvPr id="184" name="Text Box 372"/>
          <p:cNvSpPr txBox="1">
            <a:spLocks noChangeArrowheads="1"/>
          </p:cNvSpPr>
          <p:nvPr/>
        </p:nvSpPr>
        <p:spPr bwMode="auto">
          <a:xfrm>
            <a:off x="7890712" y="2882456"/>
            <a:ext cx="72866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baseline="0" dirty="0" smtClean="0">
                <a:latin typeface="Arial" panose="020B0604020202020204" pitchFamily="34" charset="0"/>
              </a:rPr>
              <a:t>PRO3213</a:t>
            </a:r>
            <a:endParaRPr lang="pt-BR" altLang="pt-BR" sz="600" b="1" baseline="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aseline="0" dirty="0">
                <a:latin typeface="Arial" panose="020B0604020202020204" pitchFamily="34" charset="0"/>
              </a:rPr>
              <a:t>Princípios de Administração de Empresas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aseline="0" dirty="0">
                <a:latin typeface="Arial" panose="020B0604020202020204" pitchFamily="34" charset="0"/>
              </a:rPr>
              <a:t> (4T)</a:t>
            </a:r>
          </a:p>
        </p:txBody>
      </p:sp>
      <p:sp>
        <p:nvSpPr>
          <p:cNvPr id="185" name="Text Box 34"/>
          <p:cNvSpPr txBox="1">
            <a:spLocks noChangeArrowheads="1"/>
          </p:cNvSpPr>
          <p:nvPr/>
        </p:nvSpPr>
        <p:spPr bwMode="auto">
          <a:xfrm>
            <a:off x="6716104" y="2537604"/>
            <a:ext cx="719138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baseline="0" dirty="0">
                <a:solidFill>
                  <a:srgbClr val="000000"/>
                </a:solidFill>
                <a:latin typeface="Arial" panose="020B0604020202020204" pitchFamily="34" charset="0"/>
              </a:rPr>
              <a:t>QFL1423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aseline="0" dirty="0">
                <a:solidFill>
                  <a:srgbClr val="000000"/>
                </a:solidFill>
                <a:latin typeface="Arial" panose="020B0604020202020204" pitchFamily="34" charset="0"/>
              </a:rPr>
              <a:t>Química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aseline="0" dirty="0">
                <a:solidFill>
                  <a:srgbClr val="000000"/>
                </a:solidFill>
                <a:latin typeface="Arial" panose="020B0604020202020204" pitchFamily="34" charset="0"/>
              </a:rPr>
              <a:t>Orgânica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aseline="0" dirty="0">
                <a:solidFill>
                  <a:srgbClr val="000000"/>
                </a:solidFill>
                <a:latin typeface="Arial" panose="020B0604020202020204" pitchFamily="34" charset="0"/>
              </a:rPr>
              <a:t>Experimental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aseline="0" dirty="0">
                <a:solidFill>
                  <a:srgbClr val="000000"/>
                </a:solidFill>
                <a:latin typeface="Arial" panose="020B0604020202020204" pitchFamily="34" charset="0"/>
              </a:rPr>
              <a:t>(8L+2A)</a:t>
            </a:r>
          </a:p>
        </p:txBody>
      </p:sp>
      <p:sp>
        <p:nvSpPr>
          <p:cNvPr id="186" name="Text Box 220"/>
          <p:cNvSpPr txBox="1">
            <a:spLocks noChangeArrowheads="1"/>
          </p:cNvSpPr>
          <p:nvPr/>
        </p:nvSpPr>
        <p:spPr bwMode="auto">
          <a:xfrm>
            <a:off x="6670675" y="3863879"/>
            <a:ext cx="900113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baseline="0">
                <a:solidFill>
                  <a:srgbClr val="000000"/>
                </a:solidFill>
                <a:latin typeface="Arial" panose="020B0604020202020204" pitchFamily="34" charset="0"/>
              </a:rPr>
              <a:t>QFL1332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aseline="0">
                <a:solidFill>
                  <a:srgbClr val="000000"/>
                </a:solidFill>
                <a:latin typeface="Arial" panose="020B0604020202020204" pitchFamily="34" charset="0"/>
              </a:rPr>
              <a:t>Química Inorgânica II: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aseline="0">
                <a:solidFill>
                  <a:srgbClr val="000000"/>
                </a:solidFill>
                <a:latin typeface="Arial" panose="020B0604020202020204" pitchFamily="34" charset="0"/>
              </a:rPr>
              <a:t>Química  de Coordenação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aseline="0">
                <a:solidFill>
                  <a:srgbClr val="000000"/>
                </a:solidFill>
                <a:latin typeface="Arial" panose="020B0604020202020204" pitchFamily="34" charset="0"/>
              </a:rPr>
              <a:t>(4T+4L+2A)</a:t>
            </a:r>
          </a:p>
        </p:txBody>
      </p:sp>
      <p:sp>
        <p:nvSpPr>
          <p:cNvPr id="187" name="Text Box 374"/>
          <p:cNvSpPr txBox="1">
            <a:spLocks noChangeArrowheads="1"/>
          </p:cNvSpPr>
          <p:nvPr/>
        </p:nvSpPr>
        <p:spPr bwMode="auto">
          <a:xfrm>
            <a:off x="7938744" y="3544354"/>
            <a:ext cx="6699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baseline="0">
                <a:solidFill>
                  <a:srgbClr val="000000"/>
                </a:solidFill>
                <a:latin typeface="Arial" panose="020B0604020202020204" pitchFamily="34" charset="0"/>
              </a:rPr>
              <a:t>QFL1405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aseline="0">
                <a:solidFill>
                  <a:srgbClr val="000000"/>
                </a:solidFill>
                <a:latin typeface="Arial" panose="020B0604020202020204" pitchFamily="34" charset="0"/>
              </a:rPr>
              <a:t>Química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aseline="0">
                <a:solidFill>
                  <a:srgbClr val="000000"/>
                </a:solidFill>
                <a:latin typeface="Arial" panose="020B0604020202020204" pitchFamily="34" charset="0"/>
              </a:rPr>
              <a:t>Experimental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aseline="0">
                <a:solidFill>
                  <a:srgbClr val="000000"/>
                </a:solidFill>
                <a:latin typeface="Arial" panose="020B0604020202020204" pitchFamily="34" charset="0"/>
              </a:rPr>
              <a:t>Avançada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aseline="0">
                <a:solidFill>
                  <a:srgbClr val="000000"/>
                </a:solidFill>
                <a:latin typeface="Arial" panose="020B0604020202020204" pitchFamily="34" charset="0"/>
              </a:rPr>
              <a:t>(4L+1A)</a:t>
            </a:r>
          </a:p>
        </p:txBody>
      </p:sp>
      <p:sp>
        <p:nvSpPr>
          <p:cNvPr id="188" name="Line 64"/>
          <p:cNvSpPr>
            <a:spLocks noChangeShapeType="1"/>
          </p:cNvSpPr>
          <p:nvPr/>
        </p:nvSpPr>
        <p:spPr bwMode="auto">
          <a:xfrm rot="10540181" flipH="1">
            <a:off x="9285287" y="1808165"/>
            <a:ext cx="15875" cy="258762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9" name="Line 84"/>
          <p:cNvSpPr>
            <a:spLocks noChangeShapeType="1"/>
          </p:cNvSpPr>
          <p:nvPr/>
        </p:nvSpPr>
        <p:spPr bwMode="auto">
          <a:xfrm>
            <a:off x="4813301" y="2488483"/>
            <a:ext cx="3015550" cy="86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0" name="Rectangle 152"/>
          <p:cNvSpPr>
            <a:spLocks noChangeArrowheads="1"/>
          </p:cNvSpPr>
          <p:nvPr/>
        </p:nvSpPr>
        <p:spPr bwMode="auto">
          <a:xfrm>
            <a:off x="6578600" y="6223000"/>
            <a:ext cx="215900" cy="139700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192" name="Text Box 147"/>
          <p:cNvSpPr txBox="1">
            <a:spLocks noChangeArrowheads="1"/>
          </p:cNvSpPr>
          <p:nvPr/>
        </p:nvSpPr>
        <p:spPr bwMode="auto">
          <a:xfrm>
            <a:off x="6761011" y="6184974"/>
            <a:ext cx="120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Ênfase – (500</a:t>
            </a:r>
            <a:r>
              <a:rPr kumimoji="0" lang="pt-BR" altLang="pt-BR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)</a:t>
            </a:r>
          </a:p>
        </p:txBody>
      </p:sp>
      <p:sp>
        <p:nvSpPr>
          <p:cNvPr id="191" name="AutoShape 216"/>
          <p:cNvSpPr>
            <a:spLocks noChangeArrowheads="1"/>
          </p:cNvSpPr>
          <p:nvPr/>
        </p:nvSpPr>
        <p:spPr bwMode="auto">
          <a:xfrm>
            <a:off x="5509462" y="4224301"/>
            <a:ext cx="784601" cy="645319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505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 baseline="0"/>
          </a:p>
        </p:txBody>
      </p:sp>
      <p:sp>
        <p:nvSpPr>
          <p:cNvPr id="193" name="Text Box 372"/>
          <p:cNvSpPr txBox="1">
            <a:spLocks noChangeArrowheads="1"/>
          </p:cNvSpPr>
          <p:nvPr/>
        </p:nvSpPr>
        <p:spPr bwMode="auto">
          <a:xfrm>
            <a:off x="5465685" y="4226107"/>
            <a:ext cx="89802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baseline="0" dirty="0">
                <a:latin typeface="Arial" panose="020B0604020202020204" pitchFamily="34" charset="0"/>
              </a:rPr>
              <a:t>QBQ2500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aseline="0" dirty="0">
                <a:latin typeface="Arial" panose="020B0604020202020204" pitchFamily="34" charset="0"/>
              </a:rPr>
              <a:t>Bioquímica e Biologia Molecular: Realizações e Perspectivas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aseline="0" dirty="0">
                <a:latin typeface="Arial" panose="020B0604020202020204" pitchFamily="34" charset="0"/>
              </a:rPr>
              <a:t> (2T)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600" baseline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41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412750" y="196850"/>
            <a:ext cx="91313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25000"/>
              </a:lnSpc>
              <a:spcBef>
                <a:spcPct val="50000"/>
              </a:spcBef>
              <a:buFontTx/>
              <a:buNone/>
            </a:pPr>
            <a:r>
              <a:rPr lang="pt-BR" altLang="pt-BR" sz="1000" baseline="0">
                <a:latin typeface="Calibri" panose="020F0502020204030204" pitchFamily="34" charset="0"/>
              </a:rPr>
              <a:t>Para a conclusão do curso de </a:t>
            </a:r>
            <a:r>
              <a:rPr lang="pt-BR" altLang="pt-BR" sz="1000" b="1" baseline="0">
                <a:latin typeface="Calibri" panose="020F0502020204030204" pitchFamily="34" charset="0"/>
              </a:rPr>
              <a:t>Bacharelado em Química com Ênfase em Biotecnologia</a:t>
            </a:r>
            <a:r>
              <a:rPr lang="pt-BR" altLang="pt-BR" sz="1000" baseline="0">
                <a:latin typeface="Calibri" panose="020F0502020204030204" pitchFamily="34" charset="0"/>
              </a:rPr>
              <a:t>, o aluno deverá cursar todas as disciplinas constantes no fluxograma e complementar sua formação com </a:t>
            </a:r>
            <a:r>
              <a:rPr lang="pt-BR" altLang="pt-BR" sz="1000" b="1" baseline="0">
                <a:latin typeface="Calibri" panose="020F0502020204030204" pitchFamily="34" charset="0"/>
              </a:rPr>
              <a:t>04</a:t>
            </a:r>
            <a:r>
              <a:rPr lang="pt-BR" altLang="pt-BR" sz="1000" baseline="0">
                <a:latin typeface="Calibri" panose="020F0502020204030204" pitchFamily="34" charset="0"/>
              </a:rPr>
              <a:t> créditos em disciplinas optativas livres e </a:t>
            </a:r>
            <a:r>
              <a:rPr lang="pt-BR" altLang="pt-BR" sz="1000" b="1" baseline="0">
                <a:latin typeface="Calibri" panose="020F0502020204030204" pitchFamily="34" charset="0"/>
              </a:rPr>
              <a:t>04</a:t>
            </a:r>
            <a:r>
              <a:rPr lang="pt-BR" altLang="pt-BR" sz="1000" baseline="0">
                <a:latin typeface="Calibri" panose="020F0502020204030204" pitchFamily="34" charset="0"/>
              </a:rPr>
              <a:t> créditos em disciplinas optativas eletivas.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7350" y="787400"/>
            <a:ext cx="9156700" cy="5842000"/>
          </a:xfrm>
          <a:noFill/>
        </p:spPr>
        <p:txBody>
          <a:bodyPr/>
          <a:lstStyle/>
          <a:p>
            <a:pPr>
              <a:spcBef>
                <a:spcPct val="10000"/>
              </a:spcBef>
              <a:buFontTx/>
              <a:buNone/>
            </a:pPr>
            <a:r>
              <a:rPr lang="pt-BR" altLang="pt-BR" sz="1000" b="1" dirty="0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Disciplinas optativas eletivas: </a:t>
            </a:r>
          </a:p>
          <a:p>
            <a:pPr>
              <a:spcBef>
                <a:spcPct val="10000"/>
              </a:spcBef>
              <a:buFontTx/>
              <a:buNone/>
            </a:pPr>
            <a:endParaRPr lang="pt-BR" altLang="pt-BR" sz="1000" b="1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10000"/>
              </a:spcBef>
              <a:buFontTx/>
              <a:buNone/>
            </a:pPr>
            <a:endParaRPr lang="pt-BR" altLang="pt-BR" sz="1000" b="1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10000"/>
              </a:spcBef>
              <a:buFontTx/>
              <a:buNone/>
            </a:pPr>
            <a:endParaRPr lang="pt-BR" altLang="pt-BR" sz="1000" b="1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10000"/>
              </a:spcBef>
              <a:buFontTx/>
              <a:buNone/>
            </a:pPr>
            <a:endParaRPr lang="pt-BR" altLang="pt-BR" sz="1000" b="1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10000"/>
              </a:spcBef>
              <a:buFontTx/>
              <a:buNone/>
            </a:pPr>
            <a:endParaRPr lang="pt-BR" altLang="pt-BR" sz="1000" b="1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10000"/>
              </a:spcBef>
              <a:buFontTx/>
              <a:buNone/>
            </a:pPr>
            <a:endParaRPr lang="pt-BR" altLang="pt-BR" sz="1000" b="1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10000"/>
              </a:spcBef>
              <a:buFontTx/>
              <a:buNone/>
            </a:pPr>
            <a:endParaRPr lang="pt-BR" altLang="pt-BR" sz="1000" b="1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10000"/>
              </a:spcBef>
              <a:buFontTx/>
              <a:buNone/>
            </a:pPr>
            <a:endParaRPr lang="pt-BR" altLang="pt-BR" sz="1000" b="1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10000"/>
              </a:spcBef>
              <a:buFontTx/>
              <a:buNone/>
            </a:pPr>
            <a:endParaRPr lang="pt-BR" altLang="pt-BR" sz="1000" b="1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10000"/>
              </a:spcBef>
              <a:buFontTx/>
              <a:buNone/>
            </a:pPr>
            <a:endParaRPr lang="pt-BR" altLang="pt-BR" sz="1000" b="1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10000"/>
              </a:spcBef>
              <a:buFontTx/>
              <a:buNone/>
            </a:pPr>
            <a:endParaRPr lang="pt-BR" altLang="pt-BR" sz="1000" b="1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10000"/>
              </a:spcBef>
              <a:buFontTx/>
              <a:buNone/>
            </a:pPr>
            <a:endParaRPr lang="pt-BR" altLang="pt-BR" sz="1000" b="1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10000"/>
              </a:spcBef>
              <a:buFontTx/>
              <a:buNone/>
            </a:pPr>
            <a:endParaRPr lang="pt-BR" altLang="pt-BR" sz="1000" b="1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10000"/>
              </a:spcBef>
              <a:buFontTx/>
              <a:buNone/>
            </a:pPr>
            <a:endParaRPr lang="pt-BR" altLang="pt-BR" sz="1000" b="1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10000"/>
              </a:spcBef>
              <a:buNone/>
            </a:pPr>
            <a:r>
              <a:rPr lang="pt-BR" altLang="pt-BR" sz="1000" b="1" dirty="0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			</a:t>
            </a:r>
            <a:endParaRPr lang="pt-BR" altLang="pt-BR" sz="10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pt-BR" altLang="pt-BR" sz="1000" b="1" dirty="0" err="1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tivas</a:t>
            </a:r>
            <a:r>
              <a:rPr lang="pt-BR" altLang="pt-BR" sz="1000" b="1" dirty="0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pt-BR" altLang="pt-BR" sz="1000" b="1" dirty="0" err="1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livres:D</a:t>
            </a:r>
            <a:endParaRPr lang="pt-BR" altLang="pt-BR" sz="1000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147507"/>
              </p:ext>
            </p:extLst>
          </p:nvPr>
        </p:nvGraphicFramePr>
        <p:xfrm>
          <a:off x="420256" y="991198"/>
          <a:ext cx="2809470" cy="55424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9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868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4603000 Química e Sociedade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2" marR="6302" marT="6299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680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>
                          <a:effectLst/>
                          <a:latin typeface="Calibri" panose="020F0502020204030204" pitchFamily="34" charset="0"/>
                        </a:rPr>
                        <a:t>4604500 Introdução à Tecnologia ou à Pesquisa Científica II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2" marR="6302" marT="6299" marB="0" anchor="ctr"/>
                </a:tc>
                <a:extLst>
                  <a:ext uri="{0D108BD9-81ED-4DB2-BD59-A6C34878D82A}">
                    <a16:rowId xmlns:a16="http://schemas.microsoft.com/office/drawing/2014/main" val="121938357"/>
                  </a:ext>
                </a:extLst>
              </a:tr>
              <a:tr h="158680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>
                          <a:effectLst/>
                          <a:latin typeface="Calibri" panose="020F0502020204030204" pitchFamily="34" charset="0"/>
                        </a:rPr>
                        <a:t>PQI0409 Operações Unitárias da Indústria Química IV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2" marR="6302" marT="6299" marB="0" anchor="ctr"/>
                </a:tc>
                <a:extLst>
                  <a:ext uri="{0D108BD9-81ED-4DB2-BD59-A6C34878D82A}">
                    <a16:rowId xmlns:a16="http://schemas.microsoft.com/office/drawing/2014/main" val="1928969636"/>
                  </a:ext>
                </a:extLst>
              </a:tr>
              <a:tr h="158680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>
                          <a:effectLst/>
                          <a:latin typeface="Calibri" panose="020F0502020204030204" pitchFamily="34" charset="0"/>
                        </a:rPr>
                        <a:t>PQI0410 Operações Unitárias da Indústria Química V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2" marR="6302" marT="6299" marB="0" anchor="ctr"/>
                </a:tc>
                <a:extLst>
                  <a:ext uri="{0D108BD9-81ED-4DB2-BD59-A6C34878D82A}">
                    <a16:rowId xmlns:a16="http://schemas.microsoft.com/office/drawing/2014/main" val="1014449823"/>
                  </a:ext>
                </a:extLst>
              </a:tr>
              <a:tr h="15868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QBQ2502 </a:t>
                      </a:r>
                      <a:r>
                        <a:rPr lang="pt-BR" sz="1000" u="none" strike="noStrike" dirty="0" err="1">
                          <a:effectLst/>
                          <a:latin typeface="Calibri" panose="020F0502020204030204" pitchFamily="34" charset="0"/>
                        </a:rPr>
                        <a:t>Enzimologia</a:t>
                      </a:r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13755169"/>
                  </a:ext>
                </a:extLst>
              </a:tr>
              <a:tr h="15868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QBQ2503 Expressão Gênica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72142711"/>
                  </a:ext>
                </a:extLst>
              </a:tr>
              <a:tr h="15868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QBQ2501 Bioquímica Experimental Avançada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2917450"/>
                  </a:ext>
                </a:extLst>
              </a:tr>
              <a:tr h="15868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QBQ2505 Biologia Estrutural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9228865"/>
                  </a:ext>
                </a:extLst>
              </a:tr>
              <a:tr h="15868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QBQ2507 Biologia Molecular Computacional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37248596"/>
                  </a:ext>
                </a:extLst>
              </a:tr>
              <a:tr h="15868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QBQ2508 Transporte e Sinalização Celular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5279295"/>
                  </a:ext>
                </a:extLst>
              </a:tr>
              <a:tr h="15868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QBQ2509 </a:t>
                      </a:r>
                      <a:r>
                        <a:rPr lang="pt-BR" sz="1000" u="none" strike="noStrike" smtClean="0">
                          <a:effectLst/>
                          <a:latin typeface="Calibri" panose="020F0502020204030204" pitchFamily="34" charset="0"/>
                        </a:rPr>
                        <a:t>Bioquímica Redox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76452600"/>
                  </a:ext>
                </a:extLst>
              </a:tr>
              <a:tr h="15868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QBQ2011 Bioquímica e Biofísica Computacionais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6897961"/>
                  </a:ext>
                </a:extLst>
              </a:tr>
              <a:tr h="15868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QFL1104 Temas Atuais da Pesquisa em Química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2" marR="6302" marT="629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680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>
                          <a:effectLst/>
                          <a:latin typeface="Calibri" panose="020F0502020204030204" pitchFamily="34" charset="0"/>
                        </a:rPr>
                        <a:t>QFL1501 Desafios do Meio Empresarial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2" marR="6302" marT="6299" marB="0" anchor="ctr"/>
                </a:tc>
                <a:extLst>
                  <a:ext uri="{0D108BD9-81ED-4DB2-BD59-A6C34878D82A}">
                    <a16:rowId xmlns:a16="http://schemas.microsoft.com/office/drawing/2014/main" val="247187639"/>
                  </a:ext>
                </a:extLst>
              </a:tr>
              <a:tr h="264249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>
                          <a:effectLst/>
                          <a:latin typeface="Calibri" panose="020F0502020204030204" pitchFamily="34" charset="0"/>
                        </a:rPr>
                        <a:t>QFL1504 Química </a:t>
                      </a:r>
                      <a:r>
                        <a:rPr lang="pt-BR" sz="10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Eletroanalítica</a:t>
                      </a:r>
                      <a:r>
                        <a:rPr lang="pt-BR" sz="1000" u="none" strike="noStrike" dirty="0" smtClean="0">
                          <a:effectLst/>
                          <a:latin typeface="Calibri" panose="020F0502020204030204" pitchFamily="34" charset="0"/>
                        </a:rPr>
                        <a:t> - Fundamentos e aplicações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2" marR="6302" marT="6299" marB="0" anchor="ctr"/>
                </a:tc>
                <a:extLst>
                  <a:ext uri="{0D108BD9-81ED-4DB2-BD59-A6C34878D82A}">
                    <a16:rowId xmlns:a16="http://schemas.microsoft.com/office/drawing/2014/main" val="1273044788"/>
                  </a:ext>
                </a:extLst>
              </a:tr>
              <a:tr h="15868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QFL1511 Amostragem e Preparação de Amostra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2" marR="6302" marT="629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68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QFL1512 Instrumentação Analítica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2" marR="6302" marT="629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68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QFL1513 Eletroquímica e Métodos </a:t>
                      </a:r>
                      <a:r>
                        <a:rPr lang="pt-BR" sz="10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Eletroanalíticos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2" marR="6302" marT="629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680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>
                          <a:effectLst/>
                          <a:latin typeface="Calibri" panose="020F0502020204030204" pitchFamily="34" charset="0"/>
                        </a:rPr>
                        <a:t>QFL1515 Introdução à Química Quântica Computacional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2" marR="6302" marT="6299" marB="0" anchor="ctr"/>
                </a:tc>
                <a:extLst>
                  <a:ext uri="{0D108BD9-81ED-4DB2-BD59-A6C34878D82A}">
                    <a16:rowId xmlns:a16="http://schemas.microsoft.com/office/drawing/2014/main" val="3229067060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>
                          <a:effectLst/>
                          <a:latin typeface="Calibri" panose="020F0502020204030204" pitchFamily="34" charset="0"/>
                        </a:rPr>
                        <a:t>QFL1516 Aplicações de Simetria e Teoria de Grupo em Química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2" marR="6302" marT="6299" marB="0" anchor="ctr"/>
                </a:tc>
                <a:extLst>
                  <a:ext uri="{0D108BD9-81ED-4DB2-BD59-A6C34878D82A}">
                    <a16:rowId xmlns:a16="http://schemas.microsoft.com/office/drawing/2014/main" val="923024489"/>
                  </a:ext>
                </a:extLst>
              </a:tr>
              <a:tr h="15868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QFL1521 Métodos Espectroscópicos Aplicados à Química Orgânica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2" marR="6302" marT="6299" marB="0" anchor="ctr"/>
                </a:tc>
                <a:extLst>
                  <a:ext uri="{0D108BD9-81ED-4DB2-BD59-A6C34878D82A}">
                    <a16:rowId xmlns:a16="http://schemas.microsoft.com/office/drawing/2014/main" val="1464800180"/>
                  </a:ext>
                </a:extLst>
              </a:tr>
              <a:tr h="15868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QFL1522 Mecanismos das Reações Orgânicas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2" marR="6302" marT="6299" marB="0" anchor="ctr"/>
                </a:tc>
                <a:extLst>
                  <a:ext uri="{0D108BD9-81ED-4DB2-BD59-A6C34878D82A}">
                    <a16:rowId xmlns:a16="http://schemas.microsoft.com/office/drawing/2014/main" val="3914363186"/>
                  </a:ext>
                </a:extLst>
              </a:tr>
              <a:tr h="15868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QFL1523 Fundamentos da Química Orgânica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2" marR="6302" marT="6299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68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QFL1531 Introdução à Química dos Materiais Inorgânicos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2" marR="6302" marT="6299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68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QFL1543 Química Quântica I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2" marR="6302" marT="6299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68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QFL1544 Eletroquímica Iônica e Eletródica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2" marR="6302" marT="6299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68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QFL1545 Química de </a:t>
                      </a:r>
                      <a:r>
                        <a:rPr lang="pt-BR" sz="1000" u="none" strike="noStrike" dirty="0" err="1">
                          <a:effectLst/>
                          <a:latin typeface="Calibri" panose="020F0502020204030204" pitchFamily="34" charset="0"/>
                        </a:rPr>
                        <a:t>Colóides</a:t>
                      </a:r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 e Superfícies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2" marR="6302" marT="6299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68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QFL1546 Mecânica Estatística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2" marR="6302" marT="6299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68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QFL1561 Síntese Química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2" marR="6302" marT="6299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107474"/>
              </p:ext>
            </p:extLst>
          </p:nvPr>
        </p:nvGraphicFramePr>
        <p:xfrm>
          <a:off x="3262632" y="988649"/>
          <a:ext cx="2913724" cy="3235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3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>
                          <a:effectLst/>
                          <a:latin typeface="Calibri" panose="020F0502020204030204" pitchFamily="34" charset="0"/>
                        </a:rPr>
                        <a:t>QFL1562 </a:t>
                      </a:r>
                      <a:r>
                        <a:rPr lang="pt-BR" sz="10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Quimiometria</a:t>
                      </a:r>
                      <a:r>
                        <a:rPr lang="pt-BR" sz="1000" u="none" strike="noStrike" dirty="0" smtClean="0"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234574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>
                          <a:effectLst/>
                          <a:latin typeface="Calibri" panose="020F0502020204030204" pitchFamily="34" charset="0"/>
                        </a:rPr>
                        <a:t>QFL1563 Química do Meio Ambiente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0098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>
                          <a:effectLst/>
                          <a:latin typeface="Calibri" panose="020F0502020204030204" pitchFamily="34" charset="0"/>
                        </a:rPr>
                        <a:t>QFL1564 Química Orgânica Sintética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65516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QFL1566 Introdução à Síntese e Caracterização de Sólidos Inorgânicos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008772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QFL1567 Reatividade de Compostos Orgânicos Multifuncionais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3" marR="8103" marT="8100" marB="0" anchor="ctr"/>
                </a:tc>
                <a:extLst>
                  <a:ext uri="{0D108BD9-81ED-4DB2-BD59-A6C34878D82A}">
                    <a16:rowId xmlns:a16="http://schemas.microsoft.com/office/drawing/2014/main" val="77059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QFL1568</a:t>
                      </a:r>
                      <a:r>
                        <a:rPr lang="pt-B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Fundamentos de </a:t>
                      </a:r>
                      <a:r>
                        <a:rPr lang="pt-BR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Metabolômica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3" marR="8103" marT="8100" marB="0" anchor="ctr"/>
                </a:tc>
                <a:extLst>
                  <a:ext uri="{0D108BD9-81ED-4DB2-BD59-A6C34878D82A}">
                    <a16:rowId xmlns:a16="http://schemas.microsoft.com/office/drawing/2014/main" val="22606576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>
                          <a:effectLst/>
                          <a:latin typeface="Calibri" panose="020F0502020204030204" pitchFamily="34" charset="0"/>
                        </a:rPr>
                        <a:t>QFL1601 Química Ambiental I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7" marR="9527" marT="9525" marB="0" anchor="ctr"/>
                </a:tc>
                <a:extLst>
                  <a:ext uri="{0D108BD9-81ED-4DB2-BD59-A6C34878D82A}">
                    <a16:rowId xmlns:a16="http://schemas.microsoft.com/office/drawing/2014/main" val="11149806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>
                          <a:effectLst/>
                          <a:latin typeface="Calibri" panose="020F0502020204030204" pitchFamily="34" charset="0"/>
                        </a:rPr>
                        <a:t>QFL1602 Química da Atmosfera</a:t>
                      </a:r>
                      <a:endParaRPr lang="pt-B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>
                          <a:effectLst/>
                          <a:latin typeface="Calibri" panose="020F0502020204030204" pitchFamily="34" charset="0"/>
                        </a:rPr>
                        <a:t>QFL1603 Química da Águas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7" marR="9527" marT="9525" marB="0" anchor="ctr"/>
                </a:tc>
                <a:extLst>
                  <a:ext uri="{0D108BD9-81ED-4DB2-BD59-A6C34878D82A}">
                    <a16:rowId xmlns:a16="http://schemas.microsoft.com/office/drawing/2014/main" val="3186591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QFL1604 Química Ambiental II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7" marR="9527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QFL1606 Química Ambiental III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7" marR="9527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QFL1605 Química Ambiental Experimental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7" marR="9527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>
                          <a:effectLst/>
                          <a:latin typeface="Calibri" panose="020F0502020204030204" pitchFamily="34" charset="0"/>
                        </a:rPr>
                        <a:t>QFL2012 Química </a:t>
                      </a:r>
                      <a:r>
                        <a:rPr lang="pt-BR" sz="10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Boinorgânica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7" marR="9527" marT="9525" marB="0" anchor="ctr"/>
                </a:tc>
                <a:extLst>
                  <a:ext uri="{0D108BD9-81ED-4DB2-BD59-A6C34878D82A}">
                    <a16:rowId xmlns:a16="http://schemas.microsoft.com/office/drawing/2014/main" val="38332764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QFL2345 Mecanismos de Reações Orgânicas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7" marR="9527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QFL2348 Tópicos Especiais em Química Orgânica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7" marR="9527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QFL2447 Polímeros, Conceitos Básicos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7" marR="9527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QFL2640 Interação da Radiação com a Matéria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7" marR="9527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QFL2642 Aplicações de Computadores em Química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7" marR="9527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241788"/>
              </p:ext>
            </p:extLst>
          </p:nvPr>
        </p:nvGraphicFramePr>
        <p:xfrm>
          <a:off x="3262632" y="4625596"/>
          <a:ext cx="2913724" cy="19153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3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9206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>
                          <a:effectLst/>
                          <a:latin typeface="Calibri" panose="020F0502020204030204" pitchFamily="34" charset="0"/>
                        </a:rPr>
                        <a:t>0440620 Geologia Geral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25" marB="0" anchor="ctr"/>
                </a:tc>
                <a:extLst>
                  <a:ext uri="{0D108BD9-81ED-4DB2-BD59-A6C34878D82A}">
                    <a16:rowId xmlns:a16="http://schemas.microsoft.com/office/drawing/2014/main" val="3075005263"/>
                  </a:ext>
                </a:extLst>
              </a:tr>
              <a:tr h="16920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AGG0201 Geoquímica de Ambientes Superficiais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55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BIE0210 Ecologia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555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>
                          <a:effectLst/>
                          <a:latin typeface="Calibri" panose="020F0502020204030204" pitchFamily="34" charset="0"/>
                        </a:rPr>
                        <a:t>DEF0566 Direito Ambiental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555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>
                          <a:effectLst/>
                          <a:latin typeface="Calibri" panose="020F0502020204030204" pitchFamily="34" charset="0"/>
                        </a:rPr>
                        <a:t>EDA0463 Política e Organização da Educação Básica no Brasil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25" marB="0" anchor="ctr"/>
                </a:tc>
                <a:extLst>
                  <a:ext uri="{0D108BD9-81ED-4DB2-BD59-A6C34878D82A}">
                    <a16:rowId xmlns:a16="http://schemas.microsoft.com/office/drawing/2014/main" val="1022062254"/>
                  </a:ext>
                </a:extLst>
              </a:tr>
              <a:tr h="30065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EDF0285 Introdução aos Estudos da Educação – Enfoque Filosófico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650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>
                          <a:effectLst/>
                          <a:latin typeface="Calibri" panose="020F0502020204030204" pitchFamily="34" charset="0"/>
                        </a:rPr>
                        <a:t>EDF0287 Introdução aos Estudos da Educação – Enfoque Histórico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25" marB="0" anchor="ctr"/>
                </a:tc>
                <a:extLst>
                  <a:ext uri="{0D108BD9-81ED-4DB2-BD59-A6C34878D82A}">
                    <a16:rowId xmlns:a16="http://schemas.microsoft.com/office/drawing/2014/main" val="2433573298"/>
                  </a:ext>
                </a:extLst>
              </a:tr>
              <a:tr h="30065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EDF0289 Introdução aos Estudos da Educação – Enfoque Sociológico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879114"/>
              </p:ext>
            </p:extLst>
          </p:nvPr>
        </p:nvGraphicFramePr>
        <p:xfrm>
          <a:off x="6212492" y="989127"/>
          <a:ext cx="3205828" cy="38759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5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401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>
                          <a:effectLst/>
                          <a:latin typeface="Calibri" panose="020F0502020204030204" pitchFamily="34" charset="0"/>
                        </a:rPr>
                        <a:t>EDF0290 Teorias do Desenvolvimento, Práticas Escolares e Processos de Subjetivação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8936163"/>
                  </a:ext>
                </a:extLst>
              </a:tr>
              <a:tr h="274401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>
                          <a:effectLst/>
                          <a:latin typeface="Calibri" panose="020F0502020204030204" pitchFamily="34" charset="0"/>
                        </a:rPr>
                        <a:t>EDF0292 A Psicologia Histórico-cultural e a Compreensão do Fenômeno Educativo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93867921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EDF0294 Psicologia da Educação: constituição do sujeito, desenvolvimento e aprendizagem na escola, cultura e sociedade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EDF0296 Psicologia da Educação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EDF0298 Psicologia da Educação, desenvolvimento e práticas escolares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EDM0400 Educação Especial , Educação de Surdos, Língua Brasileira de Sinais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100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>
                          <a:effectLst/>
                          <a:latin typeface="Calibri" panose="020F0502020204030204" pitchFamily="34" charset="0"/>
                        </a:rPr>
                        <a:t>EDM0402 Didática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195177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>
                          <a:effectLst/>
                          <a:latin typeface="Calibri" panose="020F0502020204030204" pitchFamily="34" charset="0"/>
                        </a:rPr>
                        <a:t>EDM0431 Metodologia do Ensino de Química I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0413348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 smtClean="0">
                          <a:effectLst/>
                          <a:latin typeface="Calibri" panose="020F0502020204030204" pitchFamily="34" charset="0"/>
                        </a:rPr>
                        <a:t>EDM0432 Metodologia do Ensino de Química II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26451075"/>
                  </a:ext>
                </a:extLst>
              </a:tr>
              <a:tr h="176300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>
                          <a:effectLst/>
                          <a:latin typeface="Calibri" panose="020F0502020204030204" pitchFamily="34" charset="0"/>
                        </a:rPr>
                        <a:t>FBC0220 Toxicologia Ambiental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5896447"/>
                  </a:ext>
                </a:extLst>
              </a:tr>
              <a:tr h="16045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FLH0640 História das Ciências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QFL1701 Introdução ao Ensino de Química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25" marB="0" anchor="ctr"/>
                </a:tc>
                <a:extLst>
                  <a:ext uri="{0D108BD9-81ED-4DB2-BD59-A6C34878D82A}">
                    <a16:rowId xmlns:a16="http://schemas.microsoft.com/office/drawing/2014/main" val="848504281"/>
                  </a:ext>
                </a:extLst>
              </a:tr>
              <a:tr h="15352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QFL1702 Instrumentação para o Ensino de Química I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25" marB="0" anchor="ctr"/>
                </a:tc>
                <a:extLst>
                  <a:ext uri="{0D108BD9-81ED-4DB2-BD59-A6C34878D82A}">
                    <a16:rowId xmlns:a16="http://schemas.microsoft.com/office/drawing/2014/main" val="31916932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QFL1703 Instrumentação para o Ensino de Química II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25" marB="0" anchor="ctr"/>
                </a:tc>
                <a:extLst>
                  <a:ext uri="{0D108BD9-81ED-4DB2-BD59-A6C34878D82A}">
                    <a16:rowId xmlns:a16="http://schemas.microsoft.com/office/drawing/2014/main" val="2516519708"/>
                  </a:ext>
                </a:extLst>
              </a:tr>
              <a:tr h="11334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QFL1704 Instrumentação para o Ensino de Química III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25" marB="0" anchor="ctr"/>
                </a:tc>
                <a:extLst>
                  <a:ext uri="{0D108BD9-81ED-4DB2-BD59-A6C34878D82A}">
                    <a16:rowId xmlns:a16="http://schemas.microsoft.com/office/drawing/2014/main" val="4192945959"/>
                  </a:ext>
                </a:extLst>
              </a:tr>
              <a:tr h="1765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QFL1705 Projetos e Pesquisa no Ensino de Química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25" marB="0" anchor="ctr"/>
                </a:tc>
                <a:extLst>
                  <a:ext uri="{0D108BD9-81ED-4DB2-BD59-A6C34878D82A}">
                    <a16:rowId xmlns:a16="http://schemas.microsoft.com/office/drawing/2014/main" val="28002592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QFL4650 Tópicos de História da Química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0" marR="8830" marT="8825" marB="0" anchor="ctr"/>
                </a:tc>
                <a:extLst>
                  <a:ext uri="{0D108BD9-81ED-4DB2-BD59-A6C34878D82A}">
                    <a16:rowId xmlns:a16="http://schemas.microsoft.com/office/drawing/2014/main" val="3566965932"/>
                  </a:ext>
                </a:extLst>
              </a:tr>
            </a:tbl>
          </a:graphicData>
        </a:graphic>
      </p:graphicFrame>
      <p:sp>
        <p:nvSpPr>
          <p:cNvPr id="4266" name="CaixaDeTexto 7"/>
          <p:cNvSpPr txBox="1">
            <a:spLocks noChangeArrowheads="1"/>
          </p:cNvSpPr>
          <p:nvPr/>
        </p:nvSpPr>
        <p:spPr bwMode="auto">
          <a:xfrm>
            <a:off x="6159730" y="5053950"/>
            <a:ext cx="2373313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 b="1" dirty="0">
                <a:latin typeface="Calibri" panose="020F0502020204030204" pitchFamily="34" charset="0"/>
              </a:rPr>
              <a:t>Qualquer disciplina do elenco de disciplinas eletivas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400" b="1" dirty="0">
                <a:latin typeface="Calibri" panose="020F0502020204030204" pitchFamily="34" charset="0"/>
              </a:rPr>
              <a:t>Qualquer disciplina de graduação da Universidade de São Paulo (verificar no sistema Júpiter)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2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229380" y="4387686"/>
            <a:ext cx="16292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Disciplinas optativas livres:</a:t>
            </a:r>
            <a:endParaRPr lang="pt-BR"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2705</TotalTime>
  <Words>972</Words>
  <Application>Microsoft Office PowerPoint</Application>
  <PresentationFormat>Papel A4 (210 x 297 mm)</PresentationFormat>
  <Paragraphs>279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Times New Roman</vt:lpstr>
      <vt:lpstr>Estrutura padrão</vt:lpstr>
      <vt:lpstr>1_Estrutura padrão</vt:lpstr>
      <vt:lpstr>Apresentação do PowerPoint</vt:lpstr>
      <vt:lpstr>Apresentação do PowerPoint</vt:lpstr>
    </vt:vector>
  </TitlesOfParts>
  <Company>IQ 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User</cp:lastModifiedBy>
  <cp:revision>159</cp:revision>
  <cp:lastPrinted>2016-02-01T16:25:30Z</cp:lastPrinted>
  <dcterms:created xsi:type="dcterms:W3CDTF">2012-06-04T20:02:36Z</dcterms:created>
  <dcterms:modified xsi:type="dcterms:W3CDTF">2020-01-17T19:01:37Z</dcterms:modified>
</cp:coreProperties>
</file>