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8"/>
  </p:handoutMasterIdLst>
  <p:sldIdLst>
    <p:sldId id="257" r:id="rId2"/>
    <p:sldId id="271" r:id="rId3"/>
    <p:sldId id="260" r:id="rId4"/>
    <p:sldId id="268" r:id="rId5"/>
    <p:sldId id="259" r:id="rId6"/>
    <p:sldId id="266" r:id="rId7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8" autoAdjust="0"/>
    <p:restoredTop sz="91745" autoAdjust="0"/>
  </p:normalViewPr>
  <p:slideViewPr>
    <p:cSldViewPr>
      <p:cViewPr>
        <p:scale>
          <a:sx n="90" d="100"/>
          <a:sy n="90" d="100"/>
        </p:scale>
        <p:origin x="-1512" y="-19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07" tIns="46804" rIns="93607" bIns="46804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07" tIns="46804" rIns="93607" bIns="46804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6900"/>
            <a:ext cx="2984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07" tIns="46804" rIns="93607" bIns="46804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486900"/>
            <a:ext cx="2984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07" tIns="46804" rIns="93607" bIns="46804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9BF20073-C637-4F7A-A6A8-09229DC293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5AFF8-B80C-4283-9D90-786293B3D6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815E7-1CCE-4139-ABB7-0497A2AF85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51702-929D-4B74-8641-842D1204EC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C07C-3BA6-44F7-9C9B-E57BD31752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5D298-1B71-44CE-9104-721B5DAA4E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40803-6CB6-4ECE-826D-A8CCAC4A6F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97633-8DB6-40D3-A00B-8424664E35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10738-FB4D-4B01-91D1-B5B26D0381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5467B-0840-4C53-A789-80575DF70F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91C-2F56-42EE-B7AE-21561C734B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5A5A0-7E97-4549-B6F7-510D09CAAE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6EB949-C2DA-47BF-8055-879531DE78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200025" y="115888"/>
            <a:ext cx="9432925" cy="6626225"/>
            <a:chOff x="200025" y="115888"/>
            <a:chExt cx="9432925" cy="6626225"/>
          </a:xfrm>
        </p:grpSpPr>
        <p:pic>
          <p:nvPicPr>
            <p:cNvPr id="2050" name="Picture 2" descr="C:\Users\Bianca3\Pictures\risco_biologico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5014" y="188913"/>
              <a:ext cx="2962275" cy="280828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" name="CaixaDeTexto 2"/>
            <p:cNvSpPr txBox="1"/>
            <p:nvPr/>
          </p:nvSpPr>
          <p:spPr>
            <a:xfrm>
              <a:off x="4786239" y="3068638"/>
              <a:ext cx="3813175" cy="5238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 dirty="0">
                  <a:solidFill>
                    <a:srgbClr val="FF0000"/>
                  </a:solidFill>
                </a:rPr>
                <a:t>RISCO BIOLÓGICO </a:t>
              </a:r>
              <a:r>
                <a:rPr lang="pt-BR" sz="2800" b="1" dirty="0" smtClean="0">
                  <a:solidFill>
                    <a:srgbClr val="FF0000"/>
                  </a:solidFill>
                </a:rPr>
                <a:t>1</a:t>
              </a:r>
              <a:endParaRPr lang="pt-B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052" name="CaixaDeTexto 3"/>
            <p:cNvSpPr txBox="1">
              <a:spLocks noChangeArrowheads="1"/>
            </p:cNvSpPr>
            <p:nvPr/>
          </p:nvSpPr>
          <p:spPr bwMode="auto">
            <a:xfrm>
              <a:off x="2386113" y="6373068"/>
              <a:ext cx="51212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 b="1" dirty="0"/>
                <a:t>Entrada Reservada Somente a pessoal  autorizado</a:t>
              </a:r>
            </a:p>
          </p:txBody>
        </p:sp>
        <p:sp>
          <p:nvSpPr>
            <p:cNvPr id="2053" name="CaixaDeTexto 4"/>
            <p:cNvSpPr txBox="1">
              <a:spLocks noChangeArrowheads="1"/>
            </p:cNvSpPr>
            <p:nvPr/>
          </p:nvSpPr>
          <p:spPr bwMode="auto">
            <a:xfrm>
              <a:off x="4592960" y="3645024"/>
              <a:ext cx="4378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 dirty="0"/>
                <a:t>Nível de segurança biológica:      </a:t>
              </a:r>
              <a:r>
                <a:rPr lang="pt-BR" sz="2000" b="1" dirty="0">
                  <a:solidFill>
                    <a:srgbClr val="FF0000"/>
                  </a:solidFill>
                </a:rPr>
                <a:t>NB1</a:t>
              </a:r>
            </a:p>
          </p:txBody>
        </p:sp>
        <p:sp>
          <p:nvSpPr>
            <p:cNvPr id="2058" name="Retângulo 11"/>
            <p:cNvSpPr>
              <a:spLocks noChangeArrowheads="1"/>
            </p:cNvSpPr>
            <p:nvPr/>
          </p:nvSpPr>
          <p:spPr bwMode="auto">
            <a:xfrm>
              <a:off x="200025" y="115888"/>
              <a:ext cx="9432925" cy="6626225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59" name="CaixaDeTexto 13"/>
            <p:cNvSpPr txBox="1">
              <a:spLocks noChangeArrowheads="1"/>
            </p:cNvSpPr>
            <p:nvPr/>
          </p:nvSpPr>
          <p:spPr bwMode="auto">
            <a:xfrm>
              <a:off x="344488" y="404813"/>
              <a:ext cx="4312399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3200" b="1" i="1" dirty="0"/>
                <a:t> Laboratório de </a:t>
              </a:r>
            </a:p>
            <a:p>
              <a:r>
                <a:rPr lang="pt-BR" sz="3200" b="1" i="1" dirty="0" smtClean="0"/>
                <a:t>Bioquímica de Parasitas</a:t>
              </a:r>
              <a:endParaRPr lang="pt-BR" sz="3200" b="1" i="1" dirty="0"/>
            </a:p>
          </p:txBody>
        </p:sp>
        <p:sp>
          <p:nvSpPr>
            <p:cNvPr id="2060" name="CaixaDeTexto 14"/>
            <p:cNvSpPr txBox="1">
              <a:spLocks noChangeArrowheads="1"/>
            </p:cNvSpPr>
            <p:nvPr/>
          </p:nvSpPr>
          <p:spPr bwMode="auto">
            <a:xfrm>
              <a:off x="1278732" y="2124075"/>
              <a:ext cx="13700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3200" b="1" dirty="0">
                  <a:solidFill>
                    <a:srgbClr val="FF0000"/>
                  </a:solidFill>
                </a:rPr>
                <a:t>(</a:t>
              </a:r>
              <a:r>
                <a:rPr lang="pt-BR" sz="3200" b="1" dirty="0" smtClean="0">
                  <a:solidFill>
                    <a:srgbClr val="FF0000"/>
                  </a:solidFill>
                </a:rPr>
                <a:t>NB-1)</a:t>
              </a:r>
              <a:endParaRPr lang="pt-BR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061" name="CaixaDeTexto 14"/>
            <p:cNvSpPr txBox="1">
              <a:spLocks noChangeArrowheads="1"/>
            </p:cNvSpPr>
            <p:nvPr/>
          </p:nvSpPr>
          <p:spPr bwMode="auto">
            <a:xfrm>
              <a:off x="7895671" y="6021288"/>
              <a:ext cx="166584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/>
                <a:t>CQB-0029/97</a:t>
              </a:r>
            </a:p>
          </p:txBody>
        </p:sp>
        <p:sp>
          <p:nvSpPr>
            <p:cNvPr id="14" name="CaixaDeTexto 4"/>
            <p:cNvSpPr txBox="1">
              <a:spLocks noChangeArrowheads="1"/>
            </p:cNvSpPr>
            <p:nvPr/>
          </p:nvSpPr>
          <p:spPr bwMode="auto">
            <a:xfrm>
              <a:off x="5196196" y="3965054"/>
              <a:ext cx="442480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 dirty="0" smtClean="0"/>
                <a:t>OGM: (por exemplo: </a:t>
              </a:r>
              <a:r>
                <a:rPr lang="pt-BR" sz="2000" b="1" i="1" dirty="0" err="1" smtClean="0">
                  <a:solidFill>
                    <a:srgbClr val="FF0000"/>
                  </a:solidFill>
                </a:rPr>
                <a:t>Escherichia</a:t>
              </a:r>
              <a:r>
                <a:rPr lang="pt-BR" sz="2000" b="1" i="1" dirty="0" smtClean="0">
                  <a:solidFill>
                    <a:srgbClr val="FF0000"/>
                  </a:solidFill>
                </a:rPr>
                <a:t>  </a:t>
              </a:r>
              <a:r>
                <a:rPr lang="pt-BR" sz="2000" b="1" i="1" dirty="0" err="1" smtClean="0">
                  <a:solidFill>
                    <a:srgbClr val="FF0000"/>
                  </a:solidFill>
                </a:rPr>
                <a:t>coli</a:t>
              </a:r>
              <a:r>
                <a:rPr lang="pt-BR" sz="2000" b="1" i="1" dirty="0" smtClean="0"/>
                <a:t>)</a:t>
              </a:r>
              <a:endParaRPr lang="pt-BR" sz="2000" b="1" dirty="0"/>
            </a:p>
          </p:txBody>
        </p:sp>
      </p:grpSp>
      <p:sp>
        <p:nvSpPr>
          <p:cNvPr id="16" name="CaixaDeTexto 5"/>
          <p:cNvSpPr txBox="1">
            <a:spLocks noChangeArrowheads="1"/>
          </p:cNvSpPr>
          <p:nvPr/>
        </p:nvSpPr>
        <p:spPr bwMode="auto">
          <a:xfrm>
            <a:off x="272480" y="4061971"/>
            <a:ext cx="385778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dirty="0" smtClean="0"/>
              <a:t>Docentes responsáveis:</a:t>
            </a:r>
          </a:p>
          <a:p>
            <a:r>
              <a:rPr lang="pt-BR" sz="1800" dirty="0" smtClean="0"/>
              <a:t>Prof. Dr. xx  Telefone: (xx) </a:t>
            </a:r>
            <a:r>
              <a:rPr lang="pt-BR" sz="1800" dirty="0" err="1" smtClean="0"/>
              <a:t>xxxx-xxxx</a:t>
            </a:r>
            <a:endParaRPr lang="pt-BR" sz="1800" dirty="0" smtClean="0"/>
          </a:p>
          <a:p>
            <a:endParaRPr lang="pt-BR" sz="1800" dirty="0" smtClean="0"/>
          </a:p>
          <a:p>
            <a:endParaRPr lang="pt-BR" sz="1800" dirty="0" smtClean="0"/>
          </a:p>
          <a:p>
            <a:endParaRPr lang="pt-BR" sz="1800" dirty="0" smtClean="0"/>
          </a:p>
        </p:txBody>
      </p:sp>
      <p:sp>
        <p:nvSpPr>
          <p:cNvPr id="17" name="CaixaDeTexto 5"/>
          <p:cNvSpPr txBox="1">
            <a:spLocks noChangeArrowheads="1"/>
          </p:cNvSpPr>
          <p:nvPr/>
        </p:nvSpPr>
        <p:spPr bwMode="auto">
          <a:xfrm>
            <a:off x="272480" y="5517232"/>
            <a:ext cx="4884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800" dirty="0" smtClean="0"/>
              <a:t>Técnicos responsáveis: </a:t>
            </a:r>
          </a:p>
          <a:p>
            <a:r>
              <a:rPr lang="pt-BR" sz="1800" dirty="0" err="1" smtClean="0"/>
              <a:t>xxxx</a:t>
            </a:r>
            <a:r>
              <a:rPr lang="pt-BR" sz="1800" dirty="0" smtClean="0"/>
              <a:t> (xx) </a:t>
            </a:r>
            <a:r>
              <a:rPr lang="pt-BR" sz="1800" dirty="0" err="1" smtClean="0"/>
              <a:t>xxxx-xxxx</a:t>
            </a:r>
            <a:endParaRPr lang="pt-BR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00025" y="115888"/>
            <a:ext cx="9520486" cy="6626225"/>
            <a:chOff x="200025" y="115888"/>
            <a:chExt cx="9520486" cy="6626225"/>
          </a:xfrm>
        </p:grpSpPr>
        <p:pic>
          <p:nvPicPr>
            <p:cNvPr id="3" name="Picture 2" descr="C:\Users\Bianca3\Pictures\risco_biologico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02682" y="188640"/>
              <a:ext cx="2734694" cy="259253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4" name="CaixaDeTexto 3"/>
            <p:cNvSpPr txBox="1"/>
            <p:nvPr/>
          </p:nvSpPr>
          <p:spPr>
            <a:xfrm>
              <a:off x="5100265" y="2852936"/>
              <a:ext cx="3813175" cy="5238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 dirty="0">
                  <a:solidFill>
                    <a:srgbClr val="FF0000"/>
                  </a:solidFill>
                </a:rPr>
                <a:t>RISCO BIOLÓGICO </a:t>
              </a:r>
              <a:r>
                <a:rPr lang="pt-BR" sz="2800" b="1" dirty="0" smtClean="0">
                  <a:solidFill>
                    <a:srgbClr val="FF0000"/>
                  </a:solidFill>
                </a:rPr>
                <a:t>2</a:t>
              </a:r>
              <a:endParaRPr lang="pt-B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CaixaDeTexto 3"/>
            <p:cNvSpPr txBox="1">
              <a:spLocks noChangeArrowheads="1"/>
            </p:cNvSpPr>
            <p:nvPr/>
          </p:nvSpPr>
          <p:spPr bwMode="auto">
            <a:xfrm>
              <a:off x="2386113" y="6373068"/>
              <a:ext cx="51212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 b="1" dirty="0"/>
                <a:t>Entrada Reservada Somente a pessoal  autorizado</a:t>
              </a:r>
            </a:p>
          </p:txBody>
        </p:sp>
        <p:sp>
          <p:nvSpPr>
            <p:cNvPr id="6" name="CaixaDeTexto 4"/>
            <p:cNvSpPr txBox="1">
              <a:spLocks noChangeArrowheads="1"/>
            </p:cNvSpPr>
            <p:nvPr/>
          </p:nvSpPr>
          <p:spPr bwMode="auto">
            <a:xfrm>
              <a:off x="4751139" y="3429000"/>
              <a:ext cx="4378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 dirty="0"/>
                <a:t>Nível de segurança biológica:      </a:t>
              </a:r>
              <a:r>
                <a:rPr lang="pt-BR" sz="2000" b="1" dirty="0" smtClean="0">
                  <a:solidFill>
                    <a:srgbClr val="FF0000"/>
                  </a:solidFill>
                </a:rPr>
                <a:t>NB2</a:t>
              </a:r>
              <a:endParaRPr lang="pt-B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Retângulo 11"/>
            <p:cNvSpPr>
              <a:spLocks noChangeArrowheads="1"/>
            </p:cNvSpPr>
            <p:nvPr/>
          </p:nvSpPr>
          <p:spPr bwMode="auto">
            <a:xfrm>
              <a:off x="200025" y="115888"/>
              <a:ext cx="9432925" cy="6626225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CaixaDeTexto 13"/>
            <p:cNvSpPr txBox="1">
              <a:spLocks noChangeArrowheads="1"/>
            </p:cNvSpPr>
            <p:nvPr/>
          </p:nvSpPr>
          <p:spPr bwMode="auto">
            <a:xfrm>
              <a:off x="344488" y="404813"/>
              <a:ext cx="4312399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3200" b="1" i="1" dirty="0"/>
                <a:t> Laboratório de </a:t>
              </a:r>
            </a:p>
            <a:p>
              <a:r>
                <a:rPr lang="pt-BR" sz="3200" b="1" i="1" dirty="0" smtClean="0"/>
                <a:t>Bioquímica de Parasitas</a:t>
              </a:r>
              <a:endParaRPr lang="pt-BR" sz="3200" b="1" i="1" dirty="0"/>
            </a:p>
          </p:txBody>
        </p:sp>
        <p:sp>
          <p:nvSpPr>
            <p:cNvPr id="9" name="CaixaDeTexto 14"/>
            <p:cNvSpPr txBox="1">
              <a:spLocks noChangeArrowheads="1"/>
            </p:cNvSpPr>
            <p:nvPr/>
          </p:nvSpPr>
          <p:spPr bwMode="auto">
            <a:xfrm>
              <a:off x="1278732" y="2124075"/>
              <a:ext cx="136928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3200" b="1" dirty="0">
                  <a:solidFill>
                    <a:srgbClr val="FF0000"/>
                  </a:solidFill>
                </a:rPr>
                <a:t>(</a:t>
              </a:r>
              <a:r>
                <a:rPr lang="pt-BR" sz="3200" b="1" dirty="0" smtClean="0">
                  <a:solidFill>
                    <a:srgbClr val="FF0000"/>
                  </a:solidFill>
                </a:rPr>
                <a:t>NB-2)</a:t>
              </a:r>
              <a:endParaRPr lang="pt-BR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CaixaDeTexto 14"/>
            <p:cNvSpPr txBox="1">
              <a:spLocks noChangeArrowheads="1"/>
            </p:cNvSpPr>
            <p:nvPr/>
          </p:nvSpPr>
          <p:spPr bwMode="auto">
            <a:xfrm>
              <a:off x="7895671" y="6021288"/>
              <a:ext cx="166584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/>
                <a:t>CQB-0029/97</a:t>
              </a:r>
            </a:p>
          </p:txBody>
        </p:sp>
        <p:sp>
          <p:nvSpPr>
            <p:cNvPr id="11" name="CaixaDeTexto 4"/>
            <p:cNvSpPr txBox="1">
              <a:spLocks noChangeArrowheads="1"/>
            </p:cNvSpPr>
            <p:nvPr/>
          </p:nvSpPr>
          <p:spPr bwMode="auto">
            <a:xfrm>
              <a:off x="5196196" y="3717032"/>
              <a:ext cx="452431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 dirty="0" smtClean="0"/>
                <a:t>OGM: (Por </a:t>
              </a:r>
              <a:r>
                <a:rPr lang="pt-BR" sz="2000" b="1" dirty="0" err="1" smtClean="0"/>
                <a:t>exemplo</a:t>
              </a:r>
              <a:r>
                <a:rPr lang="pt-BR" sz="2000" b="1" i="1" dirty="0" err="1" smtClean="0">
                  <a:solidFill>
                    <a:srgbClr val="FF0000"/>
                  </a:solidFill>
                </a:rPr>
                <a:t>Trypanosoma</a:t>
              </a:r>
              <a:r>
                <a:rPr lang="pt-BR" sz="2000" b="1" i="1" dirty="0" smtClean="0">
                  <a:solidFill>
                    <a:srgbClr val="FF0000"/>
                  </a:solidFill>
                </a:rPr>
                <a:t> </a:t>
              </a:r>
              <a:r>
                <a:rPr lang="pt-BR" sz="2000" b="1" i="1" dirty="0" err="1" smtClean="0">
                  <a:solidFill>
                    <a:srgbClr val="FF0000"/>
                  </a:solidFill>
                </a:rPr>
                <a:t>cruzi</a:t>
              </a:r>
              <a:r>
                <a:rPr lang="pt-BR" sz="2000" b="1" i="1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pt-BR" sz="2000" b="1" i="1" dirty="0" smtClean="0">
                  <a:solidFill>
                    <a:srgbClr val="FF0000"/>
                  </a:solidFill>
                </a:rPr>
                <a:t>            Células de mamíferos</a:t>
              </a:r>
              <a:r>
                <a:rPr lang="pt-BR" sz="2000" b="1" dirty="0" smtClean="0"/>
                <a:t>)</a:t>
              </a:r>
              <a:endParaRPr lang="pt-BR" sz="2000" b="1" dirty="0"/>
            </a:p>
          </p:txBody>
        </p:sp>
      </p:grpSp>
      <p:sp>
        <p:nvSpPr>
          <p:cNvPr id="12" name="CaixaDeTexto 5"/>
          <p:cNvSpPr txBox="1">
            <a:spLocks noChangeArrowheads="1"/>
          </p:cNvSpPr>
          <p:nvPr/>
        </p:nvSpPr>
        <p:spPr bwMode="auto">
          <a:xfrm>
            <a:off x="272480" y="4061971"/>
            <a:ext cx="37487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dirty="0" smtClean="0"/>
              <a:t>Docentes responsáveis:</a:t>
            </a:r>
          </a:p>
          <a:p>
            <a:r>
              <a:rPr lang="pt-BR" sz="1800" dirty="0" smtClean="0"/>
              <a:t>Prof. Dr. Xx Telefone: (xx) </a:t>
            </a:r>
            <a:r>
              <a:rPr lang="pt-BR" sz="1800" dirty="0" err="1" smtClean="0"/>
              <a:t>xxxx-xxxx</a:t>
            </a:r>
            <a:endParaRPr lang="pt-BR" sz="1800" dirty="0" smtClean="0"/>
          </a:p>
          <a:p>
            <a:endParaRPr lang="pt-BR" sz="1800" dirty="0" smtClean="0"/>
          </a:p>
        </p:txBody>
      </p:sp>
      <p:sp>
        <p:nvSpPr>
          <p:cNvPr id="13" name="CaixaDeTexto 5"/>
          <p:cNvSpPr txBox="1">
            <a:spLocks noChangeArrowheads="1"/>
          </p:cNvSpPr>
          <p:nvPr/>
        </p:nvSpPr>
        <p:spPr bwMode="auto">
          <a:xfrm>
            <a:off x="272480" y="5517232"/>
            <a:ext cx="4884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800" dirty="0" smtClean="0"/>
              <a:t>Técnicos responsáveis: </a:t>
            </a:r>
          </a:p>
          <a:p>
            <a:r>
              <a:rPr lang="pt-BR" sz="1800" dirty="0" smtClean="0"/>
              <a:t>Xx – Telefone: (xx) </a:t>
            </a:r>
            <a:r>
              <a:rPr lang="pt-BR" sz="1800" dirty="0" err="1" smtClean="0"/>
              <a:t>xxxx-xxxx</a:t>
            </a:r>
            <a:endParaRPr lang="pt-BR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273050" y="260350"/>
            <a:ext cx="9432925" cy="6264275"/>
            <a:chOff x="273050" y="260350"/>
            <a:chExt cx="9432925" cy="6264275"/>
          </a:xfrm>
        </p:grpSpPr>
        <p:sp>
          <p:nvSpPr>
            <p:cNvPr id="5122" name="Retângulo de cantos arredondados 1"/>
            <p:cNvSpPr>
              <a:spLocks noChangeArrowheads="1"/>
            </p:cNvSpPr>
            <p:nvPr/>
          </p:nvSpPr>
          <p:spPr bwMode="auto">
            <a:xfrm>
              <a:off x="273050" y="260350"/>
              <a:ext cx="9432925" cy="6264275"/>
            </a:xfrm>
            <a:prstGeom prst="roundRect">
              <a:avLst>
                <a:gd name="adj" fmla="val 4368"/>
              </a:avLst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3" name="Retângulo de cantos arredondados 2"/>
            <p:cNvSpPr>
              <a:spLocks noChangeArrowheads="1"/>
            </p:cNvSpPr>
            <p:nvPr/>
          </p:nvSpPr>
          <p:spPr bwMode="auto">
            <a:xfrm>
              <a:off x="488950" y="476250"/>
              <a:ext cx="9012238" cy="5832475"/>
            </a:xfrm>
            <a:prstGeom prst="roundRect">
              <a:avLst>
                <a:gd name="adj" fmla="val 4328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4" name="Retângulo de cantos arredondados 3"/>
            <p:cNvSpPr>
              <a:spLocks noChangeArrowheads="1"/>
            </p:cNvSpPr>
            <p:nvPr/>
          </p:nvSpPr>
          <p:spPr bwMode="auto">
            <a:xfrm>
              <a:off x="848544" y="620688"/>
              <a:ext cx="8345488" cy="1584325"/>
            </a:xfrm>
            <a:prstGeom prst="roundRect">
              <a:avLst>
                <a:gd name="adj" fmla="val 8117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5" name="CaixaDeTexto 4"/>
            <p:cNvSpPr txBox="1">
              <a:spLocks noChangeArrowheads="1"/>
            </p:cNvSpPr>
            <p:nvPr/>
          </p:nvSpPr>
          <p:spPr bwMode="auto">
            <a:xfrm>
              <a:off x="1863725" y="624334"/>
              <a:ext cx="6184900" cy="163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0000" dirty="0">
                  <a:solidFill>
                    <a:schemeClr val="bg1"/>
                  </a:solidFill>
                  <a:latin typeface="Impact" pitchFamily="34" charset="0"/>
                </a:rPr>
                <a:t>SEGURANÇA</a:t>
              </a:r>
            </a:p>
          </p:txBody>
        </p:sp>
        <p:sp>
          <p:nvSpPr>
            <p:cNvPr id="5126" name="CaixaDeTexto 9"/>
            <p:cNvSpPr txBox="1">
              <a:spLocks noChangeArrowheads="1"/>
            </p:cNvSpPr>
            <p:nvPr/>
          </p:nvSpPr>
          <p:spPr bwMode="auto">
            <a:xfrm>
              <a:off x="1222375" y="2204864"/>
              <a:ext cx="7475538" cy="1108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6600" dirty="0">
                  <a:latin typeface="Impact" pitchFamily="34" charset="0"/>
                </a:rPr>
                <a:t>USO OBRIGATÓRIO DE: </a:t>
              </a:r>
            </a:p>
          </p:txBody>
        </p:sp>
        <p:sp>
          <p:nvSpPr>
            <p:cNvPr id="5128" name="CaixaDeTexto 11"/>
            <p:cNvSpPr txBox="1">
              <a:spLocks noChangeArrowheads="1"/>
            </p:cNvSpPr>
            <p:nvPr/>
          </p:nvSpPr>
          <p:spPr bwMode="auto">
            <a:xfrm>
              <a:off x="2360712" y="5433201"/>
              <a:ext cx="1824385" cy="835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Impact" pitchFamily="34" charset="0"/>
                </a:rPr>
                <a:t>LUVA </a:t>
              </a:r>
            </a:p>
            <a:p>
              <a:pPr algn="ctr"/>
              <a:r>
                <a:rPr lang="pt-BR" sz="2000">
                  <a:latin typeface="Impact" pitchFamily="34" charset="0"/>
                </a:rPr>
                <a:t>DESCARTÁVEL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5241007" y="3422283"/>
              <a:ext cx="2088257" cy="2887037"/>
              <a:chOff x="5233988" y="3644900"/>
              <a:chExt cx="1519237" cy="2100361"/>
            </a:xfrm>
          </p:grpSpPr>
          <p:sp>
            <p:nvSpPr>
              <p:cNvPr id="5129" name="CaixaDeTexto 15"/>
              <p:cNvSpPr txBox="1">
                <a:spLocks noChangeArrowheads="1"/>
              </p:cNvSpPr>
              <p:nvPr/>
            </p:nvSpPr>
            <p:spPr bwMode="auto">
              <a:xfrm>
                <a:off x="5559425" y="5332413"/>
                <a:ext cx="885825" cy="412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>
                    <a:latin typeface="Impact" pitchFamily="34" charset="0"/>
                  </a:rPr>
                  <a:t>JALECO</a:t>
                </a:r>
              </a:p>
            </p:txBody>
          </p:sp>
          <p:pic>
            <p:nvPicPr>
              <p:cNvPr id="51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33988" y="3644900"/>
                <a:ext cx="1519237" cy="1656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" name="Picture 2" descr="https://www.placasonline.com.br/lojas/00005811/prod/G160a.GIF?cccfc=1cc7eb62"/>
            <p:cNvPicPr>
              <a:picLocks noChangeAspect="1" noChangeArrowheads="1"/>
            </p:cNvPicPr>
            <p:nvPr/>
          </p:nvPicPr>
          <p:blipFill>
            <a:blip r:embed="rId3" cstate="print"/>
            <a:srcRect l="62116" t="55058" r="13644" b="11060"/>
            <a:stretch>
              <a:fillRect/>
            </a:stretch>
          </p:blipFill>
          <p:spPr bwMode="auto">
            <a:xfrm>
              <a:off x="2288704" y="3429000"/>
              <a:ext cx="1872208" cy="187220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273050" y="260350"/>
            <a:ext cx="9432925" cy="6264275"/>
            <a:chOff x="273050" y="260350"/>
            <a:chExt cx="9432925" cy="6264275"/>
          </a:xfrm>
        </p:grpSpPr>
        <p:sp>
          <p:nvSpPr>
            <p:cNvPr id="5122" name="Retângulo de cantos arredondados 1"/>
            <p:cNvSpPr>
              <a:spLocks noChangeArrowheads="1"/>
            </p:cNvSpPr>
            <p:nvPr/>
          </p:nvSpPr>
          <p:spPr bwMode="auto">
            <a:xfrm>
              <a:off x="273050" y="260350"/>
              <a:ext cx="9432925" cy="6264275"/>
            </a:xfrm>
            <a:prstGeom prst="roundRect">
              <a:avLst>
                <a:gd name="adj" fmla="val 4368"/>
              </a:avLst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3" name="Retângulo de cantos arredondados 2"/>
            <p:cNvSpPr>
              <a:spLocks noChangeArrowheads="1"/>
            </p:cNvSpPr>
            <p:nvPr/>
          </p:nvSpPr>
          <p:spPr bwMode="auto">
            <a:xfrm>
              <a:off x="488950" y="476250"/>
              <a:ext cx="9012238" cy="5832475"/>
            </a:xfrm>
            <a:prstGeom prst="roundRect">
              <a:avLst>
                <a:gd name="adj" fmla="val 4328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4" name="Retângulo de cantos arredondados 3"/>
            <p:cNvSpPr>
              <a:spLocks noChangeArrowheads="1"/>
            </p:cNvSpPr>
            <p:nvPr/>
          </p:nvSpPr>
          <p:spPr bwMode="auto">
            <a:xfrm>
              <a:off x="848544" y="620688"/>
              <a:ext cx="8345488" cy="1584325"/>
            </a:xfrm>
            <a:prstGeom prst="roundRect">
              <a:avLst>
                <a:gd name="adj" fmla="val 8117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5" name="CaixaDeTexto 4"/>
            <p:cNvSpPr txBox="1">
              <a:spLocks noChangeArrowheads="1"/>
            </p:cNvSpPr>
            <p:nvPr/>
          </p:nvSpPr>
          <p:spPr bwMode="auto">
            <a:xfrm>
              <a:off x="1863725" y="624334"/>
              <a:ext cx="6184900" cy="163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0000" dirty="0">
                  <a:solidFill>
                    <a:schemeClr val="bg1"/>
                  </a:solidFill>
                  <a:latin typeface="Impact" pitchFamily="34" charset="0"/>
                </a:rPr>
                <a:t>SEGURANÇA</a:t>
              </a:r>
            </a:p>
          </p:txBody>
        </p:sp>
        <p:sp>
          <p:nvSpPr>
            <p:cNvPr id="5126" name="CaixaDeTexto 9"/>
            <p:cNvSpPr txBox="1">
              <a:spLocks noChangeArrowheads="1"/>
            </p:cNvSpPr>
            <p:nvPr/>
          </p:nvSpPr>
          <p:spPr bwMode="auto">
            <a:xfrm>
              <a:off x="1222375" y="2204864"/>
              <a:ext cx="7475538" cy="1108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6600" dirty="0">
                  <a:latin typeface="Impact" pitchFamily="34" charset="0"/>
                </a:rPr>
                <a:t>USO OBRIGATÓRIO DE: </a:t>
              </a:r>
            </a:p>
          </p:txBody>
        </p:sp>
        <p:grpSp>
          <p:nvGrpSpPr>
            <p:cNvPr id="4" name="Grupo 11"/>
            <p:cNvGrpSpPr/>
            <p:nvPr/>
          </p:nvGrpSpPr>
          <p:grpSpPr>
            <a:xfrm>
              <a:off x="3728839" y="3422283"/>
              <a:ext cx="2088257" cy="2887037"/>
              <a:chOff x="5233988" y="3644900"/>
              <a:chExt cx="1519237" cy="2100361"/>
            </a:xfrm>
          </p:grpSpPr>
          <p:sp>
            <p:nvSpPr>
              <p:cNvPr id="5129" name="CaixaDeTexto 15"/>
              <p:cNvSpPr txBox="1">
                <a:spLocks noChangeArrowheads="1"/>
              </p:cNvSpPr>
              <p:nvPr/>
            </p:nvSpPr>
            <p:spPr bwMode="auto">
              <a:xfrm>
                <a:off x="5559425" y="5332413"/>
                <a:ext cx="885825" cy="412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>
                    <a:latin typeface="Impact" pitchFamily="34" charset="0"/>
                  </a:rPr>
                  <a:t>JALECO</a:t>
                </a:r>
              </a:p>
            </p:txBody>
          </p:sp>
          <p:pic>
            <p:nvPicPr>
              <p:cNvPr id="51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33988" y="3644900"/>
                <a:ext cx="1519237" cy="1656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4" name="Grupo 13"/>
            <p:cNvGrpSpPr/>
            <p:nvPr/>
          </p:nvGrpSpPr>
          <p:grpSpPr>
            <a:xfrm>
              <a:off x="968375" y="3429000"/>
              <a:ext cx="1896393" cy="2839597"/>
              <a:chOff x="2288704" y="3429000"/>
              <a:chExt cx="1896393" cy="2839597"/>
            </a:xfrm>
          </p:grpSpPr>
          <p:sp>
            <p:nvSpPr>
              <p:cNvPr id="5128" name="CaixaDeTexto 11"/>
              <p:cNvSpPr txBox="1">
                <a:spLocks noChangeArrowheads="1"/>
              </p:cNvSpPr>
              <p:nvPr/>
            </p:nvSpPr>
            <p:spPr bwMode="auto">
              <a:xfrm>
                <a:off x="2360712" y="5433201"/>
                <a:ext cx="1824385" cy="835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2000" dirty="0">
                    <a:latin typeface="Impact" pitchFamily="34" charset="0"/>
                  </a:rPr>
                  <a:t>LUVA </a:t>
                </a:r>
              </a:p>
              <a:p>
                <a:pPr algn="ctr"/>
                <a:r>
                  <a:rPr lang="pt-BR" sz="2000" dirty="0">
                    <a:latin typeface="Impact" pitchFamily="34" charset="0"/>
                  </a:rPr>
                  <a:t>DESCARTÁVEL</a:t>
                </a:r>
              </a:p>
            </p:txBody>
          </p:sp>
          <p:pic>
            <p:nvPicPr>
              <p:cNvPr id="2" name="Picture 2" descr="https://www.placasonline.com.br/lojas/00005811/prod/G160a.GIF?cccfc=1cc7eb6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62116" t="55058" r="13644" b="11060"/>
              <a:stretch>
                <a:fillRect/>
              </a:stretch>
            </p:blipFill>
            <p:spPr bwMode="auto">
              <a:xfrm>
                <a:off x="2288704" y="3429000"/>
                <a:ext cx="1872208" cy="1872208"/>
              </a:xfrm>
              <a:prstGeom prst="rect">
                <a:avLst/>
              </a:prstGeom>
              <a:noFill/>
            </p:spPr>
          </p:pic>
        </p:grpSp>
        <p:pic>
          <p:nvPicPr>
            <p:cNvPr id="7170" name="Picture 2" descr="https://www.placasonline.com.br/lojas/00005811/prod/G156a.GIF?cccfc=1cc7eb0e"/>
            <p:cNvPicPr>
              <a:picLocks noChangeAspect="1" noChangeArrowheads="1"/>
            </p:cNvPicPr>
            <p:nvPr/>
          </p:nvPicPr>
          <p:blipFill>
            <a:blip r:embed="rId4" cstate="print"/>
            <a:srcRect l="60601" t="57176" r="10614" b="17413"/>
            <a:stretch>
              <a:fillRect/>
            </a:stretch>
          </p:blipFill>
          <p:spPr bwMode="auto">
            <a:xfrm>
              <a:off x="6699194" y="3933056"/>
              <a:ext cx="1710190" cy="1080120"/>
            </a:xfrm>
            <a:prstGeom prst="rect">
              <a:avLst/>
            </a:prstGeom>
            <a:noFill/>
          </p:spPr>
        </p:pic>
        <p:pic>
          <p:nvPicPr>
            <p:cNvPr id="15" name="Picture 2" descr="https://www.placasonline.com.br/lojas/00005811/prod/G156a.GIF?cccfc=1cc7eb0e"/>
            <p:cNvPicPr>
              <a:picLocks noChangeAspect="1" noChangeArrowheads="1"/>
            </p:cNvPicPr>
            <p:nvPr/>
          </p:nvPicPr>
          <p:blipFill>
            <a:blip r:embed="rId4" cstate="print"/>
            <a:srcRect l="9090" t="50823" r="39399" b="6825"/>
            <a:stretch>
              <a:fillRect/>
            </a:stretch>
          </p:blipFill>
          <p:spPr bwMode="auto">
            <a:xfrm>
              <a:off x="6796405" y="5258873"/>
              <a:ext cx="1468963" cy="8640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upo 3"/>
          <p:cNvGrpSpPr>
            <a:grpSpLocks/>
          </p:cNvGrpSpPr>
          <p:nvPr/>
        </p:nvGrpSpPr>
        <p:grpSpPr bwMode="auto">
          <a:xfrm>
            <a:off x="344488" y="239713"/>
            <a:ext cx="9288462" cy="6502400"/>
            <a:chOff x="344488" y="239046"/>
            <a:chExt cx="9289032" cy="6502322"/>
          </a:xfrm>
        </p:grpSpPr>
        <p:pic>
          <p:nvPicPr>
            <p:cNvPr id="4102" name="Picture 2" descr="http://www.lojamz2.com.br/img/produtos/g/369_perigo_material_cortante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4488" y="239046"/>
              <a:ext cx="9289032" cy="650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3" name="Retângulo 2"/>
            <p:cNvSpPr>
              <a:spLocks noChangeArrowheads="1"/>
            </p:cNvSpPr>
            <p:nvPr/>
          </p:nvSpPr>
          <p:spPr bwMode="auto">
            <a:xfrm>
              <a:off x="848544" y="2780928"/>
              <a:ext cx="8280920" cy="360040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pt-BR" sz="3200" b="1" dirty="0"/>
                <a:t>Sala de manipulação de </a:t>
              </a:r>
              <a:r>
                <a:rPr lang="pt-BR" sz="3200" b="1" dirty="0" smtClean="0"/>
                <a:t>(</a:t>
              </a:r>
              <a:r>
                <a:rPr lang="pt-BR" sz="3200" b="1" i="1" u="sng" dirty="0" smtClean="0"/>
                <a:t>nome do organismo</a:t>
              </a:r>
              <a:r>
                <a:rPr lang="pt-BR" sz="3200" b="1" i="1" dirty="0" smtClean="0"/>
                <a:t>)</a:t>
              </a:r>
              <a:endParaRPr lang="pt-BR" sz="3200" b="1" i="1" dirty="0"/>
            </a:p>
          </p:txBody>
        </p:sp>
      </p:grpSp>
      <p:sp>
        <p:nvSpPr>
          <p:cNvPr id="4099" name="CaixaDeTexto 4"/>
          <p:cNvSpPr txBox="1">
            <a:spLocks noChangeArrowheads="1"/>
          </p:cNvSpPr>
          <p:nvPr/>
        </p:nvSpPr>
        <p:spPr bwMode="auto">
          <a:xfrm>
            <a:off x="1857375" y="3716338"/>
            <a:ext cx="6003925" cy="831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800" b="1">
                <a:solidFill>
                  <a:schemeClr val="bg1"/>
                </a:solidFill>
                <a:latin typeface="Mongolian Baiti" pitchFamily="66" charset="0"/>
                <a:ea typeface="Mongolian Baiti" pitchFamily="66" charset="0"/>
                <a:cs typeface="Mongolian Baiti" pitchFamily="66" charset="0"/>
              </a:rPr>
              <a:t>RISCO BIOLÓGICO 2</a:t>
            </a:r>
          </a:p>
        </p:txBody>
      </p:sp>
      <p:sp>
        <p:nvSpPr>
          <p:cNvPr id="4100" name="CaixaDeTexto 5"/>
          <p:cNvSpPr txBox="1">
            <a:spLocks noChangeArrowheads="1"/>
          </p:cNvSpPr>
          <p:nvPr/>
        </p:nvSpPr>
        <p:spPr bwMode="auto">
          <a:xfrm>
            <a:off x="1065213" y="5097463"/>
            <a:ext cx="7781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b="1">
                <a:latin typeface="Mongolian Baiti" pitchFamily="66" charset="0"/>
                <a:ea typeface="Mongolian Baiti" pitchFamily="66" charset="0"/>
                <a:cs typeface="Mongolian Baiti" pitchFamily="66" charset="0"/>
              </a:rPr>
              <a:t>Entrada Somente Pessoal Autorizado</a:t>
            </a:r>
          </a:p>
        </p:txBody>
      </p:sp>
      <p:sp>
        <p:nvSpPr>
          <p:cNvPr id="4101" name="Retângulo 6"/>
          <p:cNvSpPr>
            <a:spLocks noChangeArrowheads="1"/>
          </p:cNvSpPr>
          <p:nvPr/>
        </p:nvSpPr>
        <p:spPr bwMode="auto">
          <a:xfrm>
            <a:off x="7905750" y="6483350"/>
            <a:ext cx="935038" cy="71438"/>
          </a:xfrm>
          <a:prstGeom prst="rect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8464" y="24447"/>
            <a:ext cx="9649072" cy="6716921"/>
            <a:chOff x="128464" y="24447"/>
            <a:chExt cx="9649072" cy="6716921"/>
          </a:xfrm>
        </p:grpSpPr>
        <p:grpSp>
          <p:nvGrpSpPr>
            <p:cNvPr id="6" name="Grupo 5"/>
            <p:cNvGrpSpPr/>
            <p:nvPr/>
          </p:nvGrpSpPr>
          <p:grpSpPr>
            <a:xfrm>
              <a:off x="128464" y="116632"/>
              <a:ext cx="9649072" cy="1656184"/>
              <a:chOff x="128464" y="116632"/>
              <a:chExt cx="9649072" cy="2160240"/>
            </a:xfrm>
          </p:grpSpPr>
          <p:sp>
            <p:nvSpPr>
              <p:cNvPr id="2" name="Retângulo de cantos arredondados 1"/>
              <p:cNvSpPr/>
              <p:nvPr/>
            </p:nvSpPr>
            <p:spPr bwMode="auto">
              <a:xfrm>
                <a:off x="128464" y="116632"/>
                <a:ext cx="9649072" cy="2160240"/>
              </a:xfrm>
              <a:prstGeom prst="roundRect">
                <a:avLst>
                  <a:gd name="adj" fmla="val 10686"/>
                </a:avLst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" name="Retângulo de cantos arredondados 4"/>
              <p:cNvSpPr/>
              <p:nvPr/>
            </p:nvSpPr>
            <p:spPr bwMode="auto">
              <a:xfrm>
                <a:off x="128464" y="692696"/>
                <a:ext cx="9649072" cy="1584176"/>
              </a:xfrm>
              <a:prstGeom prst="roundRect">
                <a:avLst>
                  <a:gd name="adj" fmla="val 104"/>
                </a:avLst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207702" y="24447"/>
              <a:ext cx="5487464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0" dirty="0" smtClean="0">
                  <a:solidFill>
                    <a:schemeClr val="bg1"/>
                  </a:solidFill>
                  <a:latin typeface="Arial Black" pitchFamily="34" charset="0"/>
                </a:rPr>
                <a:t>AVISO</a:t>
              </a:r>
              <a:endParaRPr lang="pt-BR" sz="12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128464" y="1916832"/>
              <a:ext cx="9649072" cy="4824536"/>
              <a:chOff x="128464" y="2492896"/>
              <a:chExt cx="9649072" cy="2160240"/>
            </a:xfrm>
          </p:grpSpPr>
          <p:sp>
            <p:nvSpPr>
              <p:cNvPr id="9" name="Retângulo de cantos arredondados 8"/>
              <p:cNvSpPr/>
              <p:nvPr/>
            </p:nvSpPr>
            <p:spPr bwMode="auto">
              <a:xfrm>
                <a:off x="128464" y="2492896"/>
                <a:ext cx="9649072" cy="2160240"/>
              </a:xfrm>
              <a:prstGeom prst="roundRect">
                <a:avLst>
                  <a:gd name="adj" fmla="val 10686"/>
                </a:avLst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Retângulo de cantos arredondados 9"/>
              <p:cNvSpPr/>
              <p:nvPr/>
            </p:nvSpPr>
            <p:spPr bwMode="auto">
              <a:xfrm>
                <a:off x="128464" y="2492896"/>
                <a:ext cx="9649072" cy="1584176"/>
              </a:xfrm>
              <a:prstGeom prst="roundRect">
                <a:avLst>
                  <a:gd name="adj" fmla="val 104"/>
                </a:avLst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272480" y="2060848"/>
              <a:ext cx="9361040" cy="4532312"/>
              <a:chOff x="128464" y="2492896"/>
              <a:chExt cx="9649072" cy="2160240"/>
            </a:xfrm>
            <a:solidFill>
              <a:schemeClr val="bg1"/>
            </a:solidFill>
          </p:grpSpPr>
          <p:sp>
            <p:nvSpPr>
              <p:cNvPr id="13" name="Retângulo de cantos arredondados 12"/>
              <p:cNvSpPr/>
              <p:nvPr/>
            </p:nvSpPr>
            <p:spPr bwMode="auto">
              <a:xfrm>
                <a:off x="128464" y="2492896"/>
                <a:ext cx="9649072" cy="2160240"/>
              </a:xfrm>
              <a:prstGeom prst="roundRect">
                <a:avLst>
                  <a:gd name="adj" fmla="val 10686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Retângulo de cantos arredondados 13"/>
              <p:cNvSpPr/>
              <p:nvPr/>
            </p:nvSpPr>
            <p:spPr bwMode="auto">
              <a:xfrm>
                <a:off x="128464" y="2492896"/>
                <a:ext cx="9649072" cy="1584176"/>
              </a:xfrm>
              <a:prstGeom prst="roundRect">
                <a:avLst>
                  <a:gd name="adj" fmla="val 104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5267" t="34697" r="4149" b="11741"/>
            <a:stretch>
              <a:fillRect/>
            </a:stretch>
          </p:blipFill>
          <p:spPr bwMode="auto">
            <a:xfrm>
              <a:off x="488503" y="2348880"/>
              <a:ext cx="8998943" cy="3888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150</Words>
  <Application>Microsoft Office PowerPoint</Application>
  <PresentationFormat>Papel A4 (210 x 297 mm)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Estrutura padrão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Marcelo Nunes</dc:creator>
  <cp:lastModifiedBy>SIMONE</cp:lastModifiedBy>
  <cp:revision>67</cp:revision>
  <cp:lastPrinted>2000-09-01T18:44:26Z</cp:lastPrinted>
  <dcterms:created xsi:type="dcterms:W3CDTF">2000-03-31T15:03:15Z</dcterms:created>
  <dcterms:modified xsi:type="dcterms:W3CDTF">2017-07-13T19:16:45Z</dcterms:modified>
</cp:coreProperties>
</file>